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72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g4bUOZBTlzreZYpDfugPsl04pB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6100b6610_0_242:notes"/>
          <p:cNvSpPr txBox="1"/>
          <p:nvPr>
            <p:ph idx="12" type="sldNum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5" name="Google Shape;585;g86100b6610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86100b6610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86100b6610_0_242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87ce6cf34c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87ce6cf34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g87ce6cf34c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7ce6cf34c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g87ce6cf34c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87ce6cf34c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87ce6cf34c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87ce6cf34c_0_225:notes"/>
          <p:cNvSpPr txBox="1"/>
          <p:nvPr>
            <p:ph idx="12" type="sldNum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7ce6cf34c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7ce6cf34c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87ce6cf34c_0_404:notes"/>
          <p:cNvSpPr txBox="1"/>
          <p:nvPr>
            <p:ph idx="12" type="sldNum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7ce6cf34c_0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g87ce6cf34c_0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87ce6cf34c_0_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87ce6cf34c_0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87ce6cf34c_0_422:notes"/>
          <p:cNvSpPr txBox="1"/>
          <p:nvPr>
            <p:ph idx="12" type="sldNum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7ce6cf34c_0_4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3" name="Google Shape;713;g87ce6cf34c_0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7ce6cf34c_0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87ce6cf34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g87ce6cf34c_0_4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7ce6cf34c_0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g87ce6cf34c_0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7ce6cf34c_0_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87ce6cf34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5" name="Google Shape;735;g87ce6cf34c_0_4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:notes"/>
          <p:cNvSpPr/>
          <p:nvPr>
            <p:ph idx="2" type="sldImg"/>
          </p:nvPr>
        </p:nvSpPr>
        <p:spPr>
          <a:xfrm>
            <a:off x="379413" y="685800"/>
            <a:ext cx="609758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Google Shape;598;p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:notes"/>
          <p:cNvSpPr txBox="1"/>
          <p:nvPr>
            <p:ph idx="11" type="ftr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:notes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7ce6cf34c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g87ce6cf34c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7ce6cf34c_0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87ce6cf34c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g87ce6cf34c_0_4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7ce6cf34c_0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87ce6cf34c_0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7ce6cf34c_0_6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87ce6cf34c_0_6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87ce6cf34c_0_650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g87ce6cf34c_0_650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SoftUni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87ce6cf34c_0_6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87ce6cf34c_0_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87ce6cf34c_0_663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g87ce6cf34c_0_663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87ce6cf34c_0_6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87ce6cf34c_0_6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87ce6cf34c_0_669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g87ce6cf34c_0_669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7ce6cf34c_0_6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87ce6cf34c_0_6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87ce6cf34c_0_678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g87ce6cf34c_0_678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86100b6610_0_5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86100b6610_0_5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g86100b6610_0_596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86100b6610_0_596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6100b6610_0_7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g86100b6610_0_7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7ce6cf34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87ce6cf34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7ce6cf34c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87ce6cf3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g87ce6cf34c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7ce6cf34c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87ce6cf3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g87ce6cf34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hyperlink" Target="https://softuni.org/" TargetMode="External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1" Type="http://schemas.openxmlformats.org/officeDocument/2006/relationships/hyperlink" Target="http://www.introprogramming.info/" TargetMode="External"/><Relationship Id="rId10" Type="http://schemas.openxmlformats.org/officeDocument/2006/relationships/hyperlink" Target="http://www.youtube.com/SoftwareUniversity" TargetMode="External"/><Relationship Id="rId13" Type="http://schemas.openxmlformats.org/officeDocument/2006/relationships/image" Target="../media/image13.png"/><Relationship Id="rId1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5" Type="http://schemas.openxmlformats.org/officeDocument/2006/relationships/hyperlink" Target="http://www.nakov.com/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judge.softuni.bg/" TargetMode="External"/><Relationship Id="rId8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about.softuni.bg/" TargetMode="Externa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forum.softuni.bg/" TargetMode="External"/><Relationship Id="rId3" Type="http://schemas.openxmlformats.org/officeDocument/2006/relationships/image" Target="../media/image22.png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hyperlink" Target="https://softuni.org/" TargetMode="External"/><Relationship Id="rId7" Type="http://schemas.openxmlformats.org/officeDocument/2006/relationships/image" Target="../media/image20.png"/><Relationship Id="rId8" Type="http://schemas.openxmlformats.org/officeDocument/2006/relationships/hyperlink" Target="https://softuni.bg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hyperlink" Target="https://softuni.org/" TargetMode="External"/><Relationship Id="rId5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about.softuni.bg/" TargetMode="Externa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forum.softuni.bg/" TargetMode="External"/><Relationship Id="rId3" Type="http://schemas.openxmlformats.org/officeDocument/2006/relationships/image" Target="../media/image22.png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hyperlink" Target="https://softuni.org/" TargetMode="External"/><Relationship Id="rId7" Type="http://schemas.openxmlformats.org/officeDocument/2006/relationships/image" Target="../media/image20.png"/><Relationship Id="rId8" Type="http://schemas.openxmlformats.org/officeDocument/2006/relationships/hyperlink" Target="https://softuni.bg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25.png"/><Relationship Id="rId4" Type="http://schemas.openxmlformats.org/officeDocument/2006/relationships/hyperlink" Target="https://softuni.org/" TargetMode="External"/><Relationship Id="rId5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Layouts/_rels/slideLayout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about.softuni.bg/" TargetMode="External"/><Relationship Id="rId3" Type="http://schemas.openxmlformats.org/officeDocument/2006/relationships/image" Target="../media/image52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Layouts/_rels/slideLayout4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forum.softuni.bg/" TargetMode="External"/><Relationship Id="rId3" Type="http://schemas.openxmlformats.org/officeDocument/2006/relationships/image" Target="../media/image40.png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51.png"/><Relationship Id="rId5" Type="http://schemas.openxmlformats.org/officeDocument/2006/relationships/image" Target="../media/image41.png"/><Relationship Id="rId6" Type="http://schemas.openxmlformats.org/officeDocument/2006/relationships/hyperlink" Target="https://softuni.org/" TargetMode="External"/><Relationship Id="rId7" Type="http://schemas.openxmlformats.org/officeDocument/2006/relationships/image" Target="../media/image39.png"/><Relationship Id="rId8" Type="http://schemas.openxmlformats.org/officeDocument/2006/relationships/hyperlink" Target="https://softuni.bg/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6100b6610_0_4"/>
          <p:cNvSpPr/>
          <p:nvPr/>
        </p:nvSpPr>
        <p:spPr>
          <a:xfrm>
            <a:off x="0" y="6702676"/>
            <a:ext cx="12195301" cy="15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logo" id="15" name="Google Shape;15;g86100b6610_0_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4460" y="5184000"/>
            <a:ext cx="3751540" cy="12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g86100b6610_0_4"/>
          <p:cNvSpPr txBox="1"/>
          <p:nvPr>
            <p:ph idx="1" type="body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g86100b6610_0_4"/>
          <p:cNvSpPr txBox="1"/>
          <p:nvPr>
            <p:ph idx="2" type="body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Uni mascot" id="18" name="Google Shape;18;g86100b6610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19" name="Google Shape;19;g86100b6610_0_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944" y="5918567"/>
            <a:ext cx="1830305" cy="62815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86100b6610_0_4"/>
          <p:cNvSpPr txBox="1"/>
          <p:nvPr>
            <p:ph idx="3" type="body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g86100b6610_0_4"/>
          <p:cNvSpPr txBox="1"/>
          <p:nvPr>
            <p:ph idx="4" type="body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g86100b6610_0_4"/>
          <p:cNvSpPr/>
          <p:nvPr>
            <p:ph idx="5" type="pic"/>
          </p:nvPr>
        </p:nvSpPr>
        <p:spPr>
          <a:xfrm>
            <a:off x="553082" y="2740913"/>
            <a:ext cx="4642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b="0" i="0" sz="3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g86100b6610_0_4"/>
          <p:cNvSpPr txBox="1"/>
          <p:nvPr>
            <p:ph idx="6" type="subTitle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g86100b6610_0_4"/>
          <p:cNvSpPr txBox="1"/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6100b6610_0_218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g86100b6610_0_218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g86100b6610_0_218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g86100b6610_0_218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78" name="Google Shape;78;g86100b6610_0_218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 1">
  <p:cSld name="Questions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6100b6610_0_224"/>
          <p:cNvSpPr txBox="1"/>
          <p:nvPr>
            <p:ph idx="1" type="body"/>
          </p:nvPr>
        </p:nvSpPr>
        <p:spPr>
          <a:xfrm>
            <a:off x="1529783" y="6400801"/>
            <a:ext cx="10485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F2B254"/>
              </a:buClr>
              <a:buSzPts val="1400"/>
              <a:buFont typeface="Noto Sans Symbols"/>
              <a:buNone/>
              <a:defRPr b="0" i="0" sz="18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g86100b6610_0_224"/>
          <p:cNvSpPr txBox="1"/>
          <p:nvPr>
            <p:ph type="title"/>
          </p:nvPr>
        </p:nvSpPr>
        <p:spPr>
          <a:xfrm>
            <a:off x="188864" y="40341"/>
            <a:ext cx="95799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/>
        </p:txBody>
      </p:sp>
      <p:sp>
        <p:nvSpPr>
          <p:cNvPr id="82" name="Google Shape;82;g86100b6610_0_224">
            <a:hlinkClick r:id="rId3"/>
          </p:cNvPr>
          <p:cNvSpPr txBox="1"/>
          <p:nvPr/>
        </p:nvSpPr>
        <p:spPr>
          <a:xfrm rot="323359">
            <a:off x="10069020" y="2253565"/>
            <a:ext cx="303441" cy="400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86100b6610_0_224">
            <a:hlinkClick r:id="rId4"/>
          </p:cNvPr>
          <p:cNvSpPr txBox="1"/>
          <p:nvPr/>
        </p:nvSpPr>
        <p:spPr>
          <a:xfrm rot="-968402">
            <a:off x="7570142" y="4341283"/>
            <a:ext cx="303253" cy="400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86100b6610_0_224">
            <a:hlinkClick r:id="rId5"/>
          </p:cNvPr>
          <p:cNvSpPr txBox="1"/>
          <p:nvPr/>
        </p:nvSpPr>
        <p:spPr>
          <a:xfrm>
            <a:off x="11503157" y="4679637"/>
            <a:ext cx="25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86100b6610_0_224">
            <a:hlinkClick r:id="rId6"/>
          </p:cNvPr>
          <p:cNvSpPr txBox="1"/>
          <p:nvPr/>
        </p:nvSpPr>
        <p:spPr>
          <a:xfrm rot="-622764">
            <a:off x="6095991" y="6109315"/>
            <a:ext cx="268087" cy="308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67"/>
              <a:buFont typeface="Calibri"/>
              <a:buNone/>
            </a:pPr>
            <a:r>
              <a:rPr b="0" i="0" lang="en-US" sz="1467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86100b6610_0_224">
            <a:hlinkClick r:id="rId7"/>
          </p:cNvPr>
          <p:cNvSpPr txBox="1"/>
          <p:nvPr/>
        </p:nvSpPr>
        <p:spPr>
          <a:xfrm rot="567739">
            <a:off x="9158464" y="4032682"/>
            <a:ext cx="291973" cy="368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867"/>
              <a:buFont typeface="Calibri"/>
              <a:buNone/>
            </a:pPr>
            <a:r>
              <a:rPr b="1" i="0" lang="en-US" sz="1867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86100b6610_0_224">
            <a:hlinkClick r:id="rId8"/>
          </p:cNvPr>
          <p:cNvSpPr txBox="1"/>
          <p:nvPr/>
        </p:nvSpPr>
        <p:spPr>
          <a:xfrm rot="223815">
            <a:off x="7049069" y="2560310"/>
            <a:ext cx="327394" cy="46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86100b6610_0_224">
            <a:hlinkClick r:id="rId9"/>
          </p:cNvPr>
          <p:cNvSpPr txBox="1"/>
          <p:nvPr/>
        </p:nvSpPr>
        <p:spPr>
          <a:xfrm rot="-622764">
            <a:off x="11757624" y="2321028"/>
            <a:ext cx="268087" cy="308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67"/>
              <a:buFont typeface="Calibri"/>
              <a:buNone/>
            </a:pPr>
            <a:r>
              <a:rPr b="0" i="0" lang="en-US" sz="1467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86100b6610_0_224">
            <a:hlinkClick r:id="rId10"/>
          </p:cNvPr>
          <p:cNvSpPr txBox="1"/>
          <p:nvPr/>
        </p:nvSpPr>
        <p:spPr>
          <a:xfrm rot="556438">
            <a:off x="11777679" y="3447699"/>
            <a:ext cx="255034" cy="276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86100b6610_0_224">
            <a:hlinkClick r:id="rId11"/>
          </p:cNvPr>
          <p:cNvSpPr txBox="1"/>
          <p:nvPr/>
        </p:nvSpPr>
        <p:spPr>
          <a:xfrm rot="572168">
            <a:off x="11139533" y="5625922"/>
            <a:ext cx="268003" cy="307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67"/>
              <a:buFont typeface="Calibri"/>
              <a:buNone/>
            </a:pPr>
            <a:r>
              <a:rPr b="0" i="0" lang="en-US" sz="1467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86100b6610_0_224"/>
          <p:cNvSpPr/>
          <p:nvPr/>
        </p:nvSpPr>
        <p:spPr>
          <a:xfrm rot="-650276">
            <a:off x="2719251" y="3305961"/>
            <a:ext cx="4542321" cy="948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3500"/>
              <a:buFont typeface="Noto Sans Symbols"/>
              <a:buNone/>
            </a:pPr>
            <a:r>
              <a:rPr b="1" i="0" lang="en-US" sz="6667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666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86100b6610_0_2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85666" y="319859"/>
            <a:ext cx="2212116" cy="55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86100b6610_0_2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632286">
            <a:off x="504335" y="2018007"/>
            <a:ext cx="2849278" cy="330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6100b6610_0_16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oftUni mascot with laptop" id="97" name="Google Shape;97;g86100b6610_0_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9516001" y="3408496"/>
            <a:ext cx="2251056" cy="304443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86100b6610_0_16"/>
          <p:cNvSpPr txBox="1"/>
          <p:nvPr>
            <p:ph idx="1" type="body"/>
          </p:nvPr>
        </p:nvSpPr>
        <p:spPr>
          <a:xfrm>
            <a:off x="196766" y="1371604"/>
            <a:ext cx="9049200" cy="5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572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  <a:defRPr sz="3600">
                <a:solidFill>
                  <a:schemeClr val="dk1"/>
                </a:solidFill>
              </a:defRPr>
            </a:lvl1pPr>
            <a:lvl2pPr indent="-4445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Char char="▪"/>
              <a:defRPr sz="3400"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86100b6610_0_16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100" name="Google Shape;100;g86100b6610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86100b6610_0_16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Slide">
  <p:cSld name="Section Title Slid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6100b6610_0_29"/>
          <p:cNvSpPr/>
          <p:nvPr/>
        </p:nvSpPr>
        <p:spPr>
          <a:xfrm>
            <a:off x="4319736" y="867751"/>
            <a:ext cx="3552600" cy="355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86100b6610_0_29"/>
          <p:cNvSpPr txBox="1"/>
          <p:nvPr>
            <p:ph idx="1" type="subTitle"/>
          </p:nvPr>
        </p:nvSpPr>
        <p:spPr>
          <a:xfrm>
            <a:off x="615109" y="5585916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0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g86100b6610_0_29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Font typeface="Calibri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Example">
  <p:cSld name="Important Examp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6100b6610_0_33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g86100b6610_0_33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86100b6610_0_33"/>
          <p:cNvSpPr txBox="1"/>
          <p:nvPr>
            <p:ph idx="1" type="body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110" name="Google Shape;110;g86100b6610_0_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86100b6610_0_33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2" name="Google Shape;112;g86100b6610_0_33"/>
          <p:cNvGrpSpPr/>
          <p:nvPr/>
        </p:nvGrpSpPr>
        <p:grpSpPr>
          <a:xfrm>
            <a:off x="392876" y="3429031"/>
            <a:ext cx="1522077" cy="2411940"/>
            <a:chOff x="3928039" y="1792355"/>
            <a:chExt cx="1830300" cy="2900361"/>
          </a:xfrm>
        </p:grpSpPr>
        <p:grpSp>
          <p:nvGrpSpPr>
            <p:cNvPr id="113" name="Google Shape;113;g86100b6610_0_33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114" name="Google Shape;114;g86100b6610_0_33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g86100b6610_0_33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g86100b6610_0_33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g86100b6610_0_33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g86100b6610_0_33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19;g86100b6610_0_33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g86100b6610_0_33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01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" name="Google Shape;121;g86100b6610_0_33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g86100b6610_0_33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3" name="Google Shape;123;g86100b6610_0_33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124" name="Google Shape;124;g86100b6610_0_33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g86100b6610_0_33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26" name="Google Shape;126;g86100b6610_0_33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" name="Google Shape;127;g86100b6610_0_33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" name="Google Shape;128;g86100b6610_0_33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129" name="Google Shape;129;g86100b6610_0_33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" name="Google Shape;130;g86100b6610_0_33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Concept">
  <p:cSld name="Important Concep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6100b6610_0_58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g86100b6610_0_58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86100b6610_0_58"/>
          <p:cNvSpPr txBox="1"/>
          <p:nvPr>
            <p:ph idx="1" type="body"/>
          </p:nvPr>
        </p:nvSpPr>
        <p:spPr>
          <a:xfrm>
            <a:off x="1866000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135" name="Google Shape;135;g86100b6610_0_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86100b6610_0_58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" name="Google Shape;137;g86100b6610_0_58"/>
          <p:cNvGrpSpPr/>
          <p:nvPr/>
        </p:nvGrpSpPr>
        <p:grpSpPr>
          <a:xfrm>
            <a:off x="185187" y="1868225"/>
            <a:ext cx="1937556" cy="3070322"/>
            <a:chOff x="3928039" y="1792355"/>
            <a:chExt cx="1830300" cy="2900361"/>
          </a:xfrm>
        </p:grpSpPr>
        <p:grpSp>
          <p:nvGrpSpPr>
            <p:cNvPr id="138" name="Google Shape;138;g86100b6610_0_58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139" name="Google Shape;139;g86100b6610_0_58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g86100b6610_0_58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g86100b6610_0_58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g86100b6610_0_58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g86100b6610_0_58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" name="Google Shape;144;g86100b6610_0_58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g86100b6610_0_58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01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6" name="Google Shape;146;g86100b6610_0_58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g86100b6610_0_58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8" name="Google Shape;148;g86100b6610_0_58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149" name="Google Shape;149;g86100b6610_0_58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g86100b6610_0_58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51" name="Google Shape;151;g86100b6610_0_58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2" name="Google Shape;152;g86100b6610_0_58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" name="Google Shape;153;g86100b6610_0_58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154" name="Google Shape;154;g86100b6610_0_58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g86100b6610_0_58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156" name="Google Shape;156;g86100b6610_0_58"/>
          <p:cNvCxnSpPr>
            <a:stCxn id="140" idx="2"/>
          </p:cNvCxnSpPr>
          <p:nvPr/>
        </p:nvCxnSpPr>
        <p:spPr>
          <a:xfrm rot="10800000">
            <a:off x="673739" y="4203953"/>
            <a:ext cx="955200" cy="0"/>
          </a:xfrm>
          <a:prstGeom prst="straightConnector1">
            <a:avLst/>
          </a:prstGeom>
          <a:solidFill>
            <a:srgbClr val="464646"/>
          </a:solidFill>
          <a:ln cap="flat" cmpd="sng" w="38100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">
  <p:cSld name="Comparison Slid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6100b6610_0_84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86100b6610_0_84"/>
          <p:cNvSpPr txBox="1"/>
          <p:nvPr>
            <p:ph idx="12" type="sldNum"/>
          </p:nvPr>
        </p:nvSpPr>
        <p:spPr>
          <a:xfrm>
            <a:off x="11753030" y="6462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g86100b6610_0_84"/>
          <p:cNvSpPr/>
          <p:nvPr/>
        </p:nvSpPr>
        <p:spPr>
          <a:xfrm>
            <a:off x="5161650" y="4824665"/>
            <a:ext cx="1868700" cy="1868700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161" name="Google Shape;161;g86100b6610_0_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86100b6610_0_84"/>
          <p:cNvSpPr txBox="1"/>
          <p:nvPr>
            <p:ph idx="1" type="body"/>
          </p:nvPr>
        </p:nvSpPr>
        <p:spPr>
          <a:xfrm>
            <a:off x="6456000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g86100b6610_0_84"/>
          <p:cNvSpPr txBox="1"/>
          <p:nvPr>
            <p:ph idx="2" type="body"/>
          </p:nvPr>
        </p:nvSpPr>
        <p:spPr>
          <a:xfrm>
            <a:off x="190402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g86100b6610_0_84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165" name="Google Shape;165;g86100b6610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86100b6610_0_84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 Code Example">
  <p:cSld name="Source Code Examp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6100b6610_0_94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g86100b6610_0_94"/>
          <p:cNvSpPr txBox="1"/>
          <p:nvPr>
            <p:ph idx="1" type="body"/>
          </p:nvPr>
        </p:nvSpPr>
        <p:spPr>
          <a:xfrm>
            <a:off x="621234" y="1931154"/>
            <a:ext cx="10949400" cy="1362900"/>
          </a:xfrm>
          <a:prstGeom prst="rect">
            <a:avLst/>
          </a:prstGeom>
          <a:solidFill>
            <a:srgbClr val="ACB4C3">
              <a:alpha val="14117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g86100b6610_0_94"/>
          <p:cNvSpPr txBox="1"/>
          <p:nvPr>
            <p:ph idx="2" type="body"/>
          </p:nvPr>
        </p:nvSpPr>
        <p:spPr>
          <a:xfrm>
            <a:off x="190501" y="1196126"/>
            <a:ext cx="11811000" cy="5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g86100b6610_0_94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172" name="Google Shape;172;g86100b6610_0_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86100b6610_0_94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bg>
      <p:bgPr>
        <a:solidFill>
          <a:schemeClr val="lt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6100b6610_0_101"/>
          <p:cNvSpPr/>
          <p:nvPr/>
        </p:nvSpPr>
        <p:spPr>
          <a:xfrm>
            <a:off x="0" y="6371332"/>
            <a:ext cx="12195301" cy="4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86100b6610_0_101"/>
          <p:cNvSpPr/>
          <p:nvPr/>
        </p:nvSpPr>
        <p:spPr>
          <a:xfrm>
            <a:off x="111000" y="6454758"/>
            <a:ext cx="11970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SoftUni -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https://about.softuni.bg</a:t>
            </a:r>
            <a:r>
              <a:rPr b="0" i="0" lang="en-US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copy, reproduction or use is not permitted.</a:t>
            </a:r>
            <a:endParaRPr b="0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mascot with open hand" id="177" name="Google Shape;177;g86100b6610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586" y="2898830"/>
            <a:ext cx="2451607" cy="295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g86100b6610_0_101"/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descr="SoftUni Kids logo" id="179" name="Google Shape;179;g86100b6610_0_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Foundation logo" id="180" name="Google Shape;180;g86100b6610_0_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Digital logo" id="181" name="Google Shape;181;g86100b6610_0_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Creative logo" id="182" name="Google Shape;182;g86100b6610_0_10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Svetlina logo" id="183" name="Google Shape;183;g86100b6610_0_10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ware University logo" id="184" name="Google Shape;184;g86100b6610_0_10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5" name="Google Shape;185;g86100b6610_0_101"/>
            <p:cNvCxnSpPr/>
            <p:nvPr/>
          </p:nvCxnSpPr>
          <p:spPr>
            <a:xfrm>
              <a:off x="110771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g86100b6610_0_101"/>
            <p:cNvCxnSpPr/>
            <p:nvPr/>
          </p:nvCxnSpPr>
          <p:spPr>
            <a:xfrm>
              <a:off x="963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g86100b6610_0_101"/>
            <p:cNvCxnSpPr/>
            <p:nvPr/>
          </p:nvCxnSpPr>
          <p:spPr>
            <a:xfrm>
              <a:off x="819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g86100b6610_0_101"/>
            <p:cNvCxnSpPr/>
            <p:nvPr/>
          </p:nvCxnSpPr>
          <p:spPr>
            <a:xfrm>
              <a:off x="675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g86100b6610_0_101"/>
            <p:cNvCxnSpPr/>
            <p:nvPr/>
          </p:nvCxnSpPr>
          <p:spPr>
            <a:xfrm>
              <a:off x="53099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g86100b6610_0_101"/>
            <p:cNvCxnSpPr/>
            <p:nvPr/>
          </p:nvCxnSpPr>
          <p:spPr>
            <a:xfrm>
              <a:off x="3915327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g86100b6610_0_101"/>
            <p:cNvCxnSpPr/>
            <p:nvPr/>
          </p:nvCxnSpPr>
          <p:spPr>
            <a:xfrm>
              <a:off x="3915327" y="3335565"/>
              <a:ext cx="7161900" cy="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g86100b6610_0_101"/>
            <p:cNvCxnSpPr/>
            <p:nvPr/>
          </p:nvCxnSpPr>
          <p:spPr>
            <a:xfrm>
              <a:off x="7496220" y="309299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SoftUni logo" id="193" name="Google Shape;193;g86100b6610_0_10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g86100b6610_0_101"/>
          <p:cNvSpPr txBox="1"/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oftware University logo" id="195" name="Google Shape;195;g86100b6610_0_10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86100b6610_0_23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g86100b6610_0_23"/>
          <p:cNvSpPr txBox="1"/>
          <p:nvPr>
            <p:ph idx="1" type="body"/>
          </p:nvPr>
        </p:nvSpPr>
        <p:spPr>
          <a:xfrm>
            <a:off x="190402" y="1196125"/>
            <a:ext cx="11818200" cy="55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g86100b6610_0_23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9" name="Google Shape;29;g86100b6610_0_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86100b6610_0_23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Slide">
  <p:cSld name="About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6100b6610_0_123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orum icon" id="198" name="Google Shape;198;g86100b6610_0_1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4350" y="5249556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 logo" id="199" name="Google Shape;199;g86100b6610_0_12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7451" y="3689937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200" name="Google Shape;200;g86100b6610_0_12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13401" y="1674000"/>
            <a:ext cx="1192056" cy="1473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Uni mascot" id="201" name="Google Shape;201;g86100b6610_0_12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86100b6610_0_123"/>
          <p:cNvSpPr txBox="1"/>
          <p:nvPr>
            <p:ph idx="1" type="body"/>
          </p:nvPr>
        </p:nvSpPr>
        <p:spPr>
          <a:xfrm>
            <a:off x="152410" y="1186307"/>
            <a:ext cx="8688600" cy="5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g86100b6610_0_123"/>
          <p:cNvSpPr/>
          <p:nvPr/>
        </p:nvSpPr>
        <p:spPr>
          <a:xfrm>
            <a:off x="0" y="0"/>
            <a:ext cx="12195301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04" name="Google Shape;204;g86100b6610_0_1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86100b6610_0_123"/>
          <p:cNvSpPr txBox="1"/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6100b6610_0_133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g86100b6610_0_133"/>
          <p:cNvSpPr/>
          <p:nvPr/>
        </p:nvSpPr>
        <p:spPr>
          <a:xfrm>
            <a:off x="0" y="0"/>
            <a:ext cx="429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86100b6610_0_133"/>
          <p:cNvSpPr txBox="1"/>
          <p:nvPr>
            <p:ph idx="1" type="body"/>
          </p:nvPr>
        </p:nvSpPr>
        <p:spPr>
          <a:xfrm>
            <a:off x="585176" y="1121143"/>
            <a:ext cx="11410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g86100b6610_0_133"/>
          <p:cNvSpPr txBox="1"/>
          <p:nvPr>
            <p:ph type="title"/>
          </p:nvPr>
        </p:nvSpPr>
        <p:spPr>
          <a:xfrm>
            <a:off x="585176" y="100750"/>
            <a:ext cx="114102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1" name="Google Shape;211;g86100b6610_0_133"/>
          <p:cNvGrpSpPr/>
          <p:nvPr/>
        </p:nvGrpSpPr>
        <p:grpSpPr>
          <a:xfrm>
            <a:off x="108501" y="5591665"/>
            <a:ext cx="641703" cy="1016867"/>
            <a:chOff x="3928039" y="1792355"/>
            <a:chExt cx="1830300" cy="2900361"/>
          </a:xfrm>
        </p:grpSpPr>
        <p:grpSp>
          <p:nvGrpSpPr>
            <p:cNvPr id="212" name="Google Shape;212;g86100b6610_0_133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213" name="Google Shape;213;g86100b6610_0_133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g86100b6610_0_133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g86100b6610_0_133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g86100b6610_0_133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g86100b6610_0_133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g86100b6610_0_133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86100b6610_0_133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01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0" name="Google Shape;220;g86100b6610_0_133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g86100b6610_0_133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22" name="Google Shape;222;g86100b6610_0_133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223" name="Google Shape;223;g86100b6610_0_133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g86100b6610_0_133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25" name="Google Shape;225;g86100b6610_0_133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6" name="Google Shape;226;g86100b6610_0_133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7" name="Google Shape;227;g86100b6610_0_133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228" name="Google Shape;228;g86100b6610_0_133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g86100b6610_0_133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6100b6610_0_157"/>
          <p:cNvSpPr txBox="1"/>
          <p:nvPr>
            <p:ph idx="12" type="sldNum"/>
          </p:nvPr>
        </p:nvSpPr>
        <p:spPr>
          <a:xfrm>
            <a:off x="11753030" y="6444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g86100b6610_0_157"/>
          <p:cNvSpPr txBox="1"/>
          <p:nvPr>
            <p:ph idx="1" type="body"/>
          </p:nvPr>
        </p:nvSpPr>
        <p:spPr>
          <a:xfrm>
            <a:off x="4569002" y="1353866"/>
            <a:ext cx="7426200" cy="5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g86100b6610_0_157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b="0" i="0" sz="21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g86100b6610_0_157"/>
          <p:cNvSpPr/>
          <p:nvPr/>
        </p:nvSpPr>
        <p:spPr>
          <a:xfrm>
            <a:off x="4127777" y="1748999"/>
            <a:ext cx="240000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86100b6610_0_157"/>
          <p:cNvSpPr/>
          <p:nvPr/>
        </p:nvSpPr>
        <p:spPr>
          <a:xfrm>
            <a:off x="4079775" y="1355073"/>
            <a:ext cx="48000" cy="55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86100b6610_0_157"/>
          <p:cNvSpPr/>
          <p:nvPr/>
        </p:nvSpPr>
        <p:spPr>
          <a:xfrm>
            <a:off x="2" y="6721482"/>
            <a:ext cx="12192000" cy="1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86100b6610_0_157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38" name="Google Shape;238;g86100b6610_0_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86100b6610_0_157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 1">
  <p:cSld name="Presentation 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6100b6610_0_167"/>
          <p:cNvSpPr txBox="1"/>
          <p:nvPr>
            <p:ph type="ctrTitle"/>
          </p:nvPr>
        </p:nvSpPr>
        <p:spPr>
          <a:xfrm>
            <a:off x="4367551" y="314301"/>
            <a:ext cx="73845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4100"/>
              <a:buFont typeface="Calibri"/>
              <a:buNone/>
              <a:defRPr b="1" i="0" sz="5467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/>
        </p:txBody>
      </p:sp>
      <p:sp>
        <p:nvSpPr>
          <p:cNvPr id="242" name="Google Shape;242;g86100b6610_0_167"/>
          <p:cNvSpPr txBox="1"/>
          <p:nvPr>
            <p:ph idx="1" type="subTitle"/>
          </p:nvPr>
        </p:nvSpPr>
        <p:spPr>
          <a:xfrm>
            <a:off x="4367551" y="2346299"/>
            <a:ext cx="73845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None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None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g86100b6610_0_167"/>
          <p:cNvSpPr txBox="1"/>
          <p:nvPr>
            <p:ph idx="2" type="body"/>
          </p:nvPr>
        </p:nvSpPr>
        <p:spPr>
          <a:xfrm>
            <a:off x="760611" y="4164083"/>
            <a:ext cx="3188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100"/>
              <a:buFont typeface="Noto Sans Symbols"/>
              <a:buNone/>
              <a:defRPr b="1" i="0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g86100b6610_0_167"/>
          <p:cNvSpPr/>
          <p:nvPr>
            <p:ph idx="3" type="pic"/>
          </p:nvPr>
        </p:nvSpPr>
        <p:spPr>
          <a:xfrm>
            <a:off x="4367551" y="4191000"/>
            <a:ext cx="7384500" cy="19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F2B254"/>
              </a:buClr>
              <a:buSzPts val="2600"/>
              <a:buFont typeface="Noto Sans Symbols"/>
              <a:buNone/>
              <a:defRPr b="0" i="0" sz="346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g86100b6610_0_167"/>
          <p:cNvSpPr txBox="1"/>
          <p:nvPr>
            <p:ph idx="4" type="body"/>
          </p:nvPr>
        </p:nvSpPr>
        <p:spPr>
          <a:xfrm>
            <a:off x="760611" y="4633983"/>
            <a:ext cx="3188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700"/>
              <a:buFont typeface="Noto Sans Symbols"/>
              <a:buNone/>
              <a:defRPr b="1" i="0" sz="2267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g86100b6610_0_167"/>
          <p:cNvSpPr txBox="1"/>
          <p:nvPr>
            <p:ph idx="5" type="body"/>
          </p:nvPr>
        </p:nvSpPr>
        <p:spPr>
          <a:xfrm>
            <a:off x="760611" y="5011671"/>
            <a:ext cx="3188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500"/>
              <a:buFont typeface="Noto Sans Symbols"/>
              <a:buNone/>
              <a:defRPr b="1" i="0" sz="2000" u="none" cap="none" strike="noStrike">
                <a:solidFill>
                  <a:srgbClr val="FAE4B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g86100b6610_0_167"/>
          <p:cNvSpPr txBox="1"/>
          <p:nvPr>
            <p:ph idx="6" type="body"/>
          </p:nvPr>
        </p:nvSpPr>
        <p:spPr>
          <a:xfrm>
            <a:off x="760611" y="5394605"/>
            <a:ext cx="3188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400"/>
              <a:buFont typeface="Noto Sans Symbols"/>
              <a:buNone/>
              <a:defRPr b="1" i="0" sz="1867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g86100b6610_0_167"/>
          <p:cNvSpPr txBox="1"/>
          <p:nvPr>
            <p:ph idx="7" type="body"/>
          </p:nvPr>
        </p:nvSpPr>
        <p:spPr>
          <a:xfrm>
            <a:off x="760611" y="5735767"/>
            <a:ext cx="3188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6100b6610_0_627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g86100b6610_0_627"/>
          <p:cNvSpPr txBox="1"/>
          <p:nvPr>
            <p:ph idx="1" type="body"/>
          </p:nvPr>
        </p:nvSpPr>
        <p:spPr>
          <a:xfrm>
            <a:off x="190402" y="1196125"/>
            <a:ext cx="11818200" cy="55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g86100b6610_0_627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57" name="Google Shape;257;g86100b6610_0_6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86100b6610_0_627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Slide">
  <p:cSld name="Section Title Slid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6100b6610_0_633"/>
          <p:cNvSpPr/>
          <p:nvPr/>
        </p:nvSpPr>
        <p:spPr>
          <a:xfrm>
            <a:off x="4319736" y="867751"/>
            <a:ext cx="3552600" cy="355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86100b6610_0_633"/>
          <p:cNvSpPr txBox="1"/>
          <p:nvPr>
            <p:ph idx="1" type="subTitle"/>
          </p:nvPr>
        </p:nvSpPr>
        <p:spPr>
          <a:xfrm>
            <a:off x="615109" y="5585916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0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g86100b6610_0_633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Font typeface="Calibri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6100b6610_0_608"/>
          <p:cNvSpPr/>
          <p:nvPr/>
        </p:nvSpPr>
        <p:spPr>
          <a:xfrm>
            <a:off x="0" y="6702676"/>
            <a:ext cx="12195301" cy="15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logo" id="265" name="Google Shape;265;g86100b6610_0_6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4460" y="5184000"/>
            <a:ext cx="3751540" cy="12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86100b6610_0_608"/>
          <p:cNvSpPr txBox="1"/>
          <p:nvPr>
            <p:ph idx="1" type="body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g86100b6610_0_608"/>
          <p:cNvSpPr txBox="1"/>
          <p:nvPr>
            <p:ph idx="2" type="body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Uni mascot" id="268" name="Google Shape;268;g86100b6610_0_6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269" name="Google Shape;269;g86100b6610_0_60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944" y="5918567"/>
            <a:ext cx="1830305" cy="62815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86100b6610_0_608"/>
          <p:cNvSpPr txBox="1"/>
          <p:nvPr>
            <p:ph idx="3" type="body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g86100b6610_0_608"/>
          <p:cNvSpPr txBox="1"/>
          <p:nvPr>
            <p:ph idx="4" type="body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g86100b6610_0_608"/>
          <p:cNvSpPr/>
          <p:nvPr>
            <p:ph idx="5" type="pic"/>
          </p:nvPr>
        </p:nvSpPr>
        <p:spPr>
          <a:xfrm>
            <a:off x="553082" y="2740913"/>
            <a:ext cx="4642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b="0" i="0" sz="3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g86100b6610_0_608"/>
          <p:cNvSpPr txBox="1"/>
          <p:nvPr>
            <p:ph idx="6" type="subTitle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g86100b6610_0_608"/>
          <p:cNvSpPr txBox="1"/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6100b6610_0_620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oftUni mascot with laptop" id="277" name="Google Shape;277;g86100b6610_0_6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9516001" y="3408496"/>
            <a:ext cx="2251056" cy="304443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86100b6610_0_620"/>
          <p:cNvSpPr txBox="1"/>
          <p:nvPr>
            <p:ph idx="1" type="body"/>
          </p:nvPr>
        </p:nvSpPr>
        <p:spPr>
          <a:xfrm>
            <a:off x="196766" y="1371604"/>
            <a:ext cx="9049200" cy="5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572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  <a:defRPr sz="3600">
                <a:solidFill>
                  <a:schemeClr val="dk1"/>
                </a:solidFill>
              </a:defRPr>
            </a:lvl1pPr>
            <a:lvl2pPr indent="-4445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Char char="▪"/>
              <a:defRPr sz="3400"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g86100b6610_0_620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80" name="Google Shape;280;g86100b6610_0_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86100b6610_0_620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Example">
  <p:cSld name="Important Example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6100b6610_0_637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g86100b6610_0_637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86100b6610_0_637"/>
          <p:cNvSpPr txBox="1"/>
          <p:nvPr>
            <p:ph idx="1" type="body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286" name="Google Shape;286;g86100b6610_0_6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86100b6610_0_637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8" name="Google Shape;288;g86100b6610_0_637"/>
          <p:cNvGrpSpPr/>
          <p:nvPr/>
        </p:nvGrpSpPr>
        <p:grpSpPr>
          <a:xfrm>
            <a:off x="392876" y="3429031"/>
            <a:ext cx="1522077" cy="2411940"/>
            <a:chOff x="3928039" y="1792355"/>
            <a:chExt cx="1830300" cy="2900361"/>
          </a:xfrm>
        </p:grpSpPr>
        <p:grpSp>
          <p:nvGrpSpPr>
            <p:cNvPr id="289" name="Google Shape;289;g86100b6610_0_637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290" name="Google Shape;290;g86100b6610_0_637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g86100b6610_0_637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g86100b6610_0_637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g86100b6610_0_637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g86100b6610_0_637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5" name="Google Shape;295;g86100b6610_0_637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g86100b6610_0_637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41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7" name="Google Shape;297;g86100b6610_0_637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g86100b6610_0_637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99" name="Google Shape;299;g86100b6610_0_637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00" name="Google Shape;300;g86100b6610_0_637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g86100b6610_0_637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02" name="Google Shape;302;g86100b6610_0_637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3" name="Google Shape;303;g86100b6610_0_637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" name="Google Shape;304;g86100b6610_0_637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05" name="Google Shape;305;g86100b6610_0_637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g86100b6610_0_637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Concept">
  <p:cSld name="Important Concep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6100b6610_0_662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g86100b6610_0_662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86100b6610_0_662"/>
          <p:cNvSpPr txBox="1"/>
          <p:nvPr>
            <p:ph idx="1" type="body"/>
          </p:nvPr>
        </p:nvSpPr>
        <p:spPr>
          <a:xfrm>
            <a:off x="1866000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311" name="Google Shape;311;g86100b6610_0_6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86100b6610_0_662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3" name="Google Shape;313;g86100b6610_0_662"/>
          <p:cNvGrpSpPr/>
          <p:nvPr/>
        </p:nvGrpSpPr>
        <p:grpSpPr>
          <a:xfrm>
            <a:off x="185187" y="1868225"/>
            <a:ext cx="1937556" cy="3070322"/>
            <a:chOff x="3928039" y="1792355"/>
            <a:chExt cx="1830300" cy="2900361"/>
          </a:xfrm>
        </p:grpSpPr>
        <p:grpSp>
          <p:nvGrpSpPr>
            <p:cNvPr id="314" name="Google Shape;314;g86100b6610_0_662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315" name="Google Shape;315;g86100b6610_0_662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g86100b6610_0_662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g86100b6610_0_662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g86100b6610_0_662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g86100b6610_0_662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0" name="Google Shape;320;g86100b6610_0_662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g86100b6610_0_662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41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2" name="Google Shape;322;g86100b6610_0_662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3" name="Google Shape;323;g86100b6610_0_662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24" name="Google Shape;324;g86100b6610_0_662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25" name="Google Shape;325;g86100b6610_0_662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g86100b6610_0_662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27" name="Google Shape;327;g86100b6610_0_662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8" name="Google Shape;328;g86100b6610_0_662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g86100b6610_0_662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30" name="Google Shape;330;g86100b6610_0_662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g86100b6610_0_662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332" name="Google Shape;332;g86100b6610_0_662"/>
          <p:cNvCxnSpPr>
            <a:stCxn id="316" idx="2"/>
          </p:cNvCxnSpPr>
          <p:nvPr/>
        </p:nvCxnSpPr>
        <p:spPr>
          <a:xfrm rot="10800000">
            <a:off x="673739" y="4203953"/>
            <a:ext cx="955200" cy="0"/>
          </a:xfrm>
          <a:prstGeom prst="straightConnector1">
            <a:avLst/>
          </a:prstGeom>
          <a:solidFill>
            <a:srgbClr val="464646"/>
          </a:solidFill>
          <a:ln cap="flat" cmpd="sng" w="38100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86100b6610_0_176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g86100b6610_0_176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g86100b6610_0_176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g86100b6610_0_176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36" name="Google Shape;36;g86100b6610_0_176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">
  <p:cSld name="Comparison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6100b6610_0_688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86100b6610_0_688"/>
          <p:cNvSpPr txBox="1"/>
          <p:nvPr>
            <p:ph idx="12" type="sldNum"/>
          </p:nvPr>
        </p:nvSpPr>
        <p:spPr>
          <a:xfrm>
            <a:off x="11753030" y="6462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g86100b6610_0_688"/>
          <p:cNvSpPr/>
          <p:nvPr/>
        </p:nvSpPr>
        <p:spPr>
          <a:xfrm>
            <a:off x="5161650" y="4824665"/>
            <a:ext cx="1868700" cy="1868700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337" name="Google Shape;337;g86100b6610_0_6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86100b6610_0_688"/>
          <p:cNvSpPr txBox="1"/>
          <p:nvPr>
            <p:ph idx="1" type="body"/>
          </p:nvPr>
        </p:nvSpPr>
        <p:spPr>
          <a:xfrm>
            <a:off x="6456000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g86100b6610_0_688"/>
          <p:cNvSpPr txBox="1"/>
          <p:nvPr>
            <p:ph idx="2" type="body"/>
          </p:nvPr>
        </p:nvSpPr>
        <p:spPr>
          <a:xfrm>
            <a:off x="190402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g86100b6610_0_688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341" name="Google Shape;341;g86100b6610_0_6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86100b6610_0_688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bg>
      <p:bgPr>
        <a:solidFill>
          <a:schemeClr val="lt2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6100b6610_0_698"/>
          <p:cNvSpPr/>
          <p:nvPr/>
        </p:nvSpPr>
        <p:spPr>
          <a:xfrm>
            <a:off x="0" y="6371332"/>
            <a:ext cx="12195301" cy="4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86100b6610_0_698"/>
          <p:cNvSpPr/>
          <p:nvPr/>
        </p:nvSpPr>
        <p:spPr>
          <a:xfrm>
            <a:off x="111000" y="6454758"/>
            <a:ext cx="11970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SoftUni - </a:t>
            </a:r>
            <a:r>
              <a:rPr b="0" i="0" lang="en-US" sz="1600" u="sng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https://about.softuni.bg</a:t>
            </a:r>
            <a:r>
              <a:rPr b="0" i="0" lang="en-US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copy, reproduction or use is not permitted.</a:t>
            </a:r>
            <a:endParaRPr b="0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mascot with open hand" id="346" name="Google Shape;346;g86100b6610_0_6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586" y="2898830"/>
            <a:ext cx="2451607" cy="295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g86100b6610_0_698"/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descr="SoftUni Kids logo" id="348" name="Google Shape;348;g86100b6610_0_6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Foundation logo" id="349" name="Google Shape;349;g86100b6610_0_6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Digital logo" id="350" name="Google Shape;350;g86100b6610_0_6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Creative logo" id="351" name="Google Shape;351;g86100b6610_0_6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Svetlina logo" id="352" name="Google Shape;352;g86100b6610_0_6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ware University logo" id="353" name="Google Shape;353;g86100b6610_0_6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4" name="Google Shape;354;g86100b6610_0_698"/>
            <p:cNvCxnSpPr/>
            <p:nvPr/>
          </p:nvCxnSpPr>
          <p:spPr>
            <a:xfrm>
              <a:off x="110771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g86100b6610_0_698"/>
            <p:cNvCxnSpPr/>
            <p:nvPr/>
          </p:nvCxnSpPr>
          <p:spPr>
            <a:xfrm>
              <a:off x="963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6" name="Google Shape;356;g86100b6610_0_698"/>
            <p:cNvCxnSpPr/>
            <p:nvPr/>
          </p:nvCxnSpPr>
          <p:spPr>
            <a:xfrm>
              <a:off x="819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g86100b6610_0_698"/>
            <p:cNvCxnSpPr/>
            <p:nvPr/>
          </p:nvCxnSpPr>
          <p:spPr>
            <a:xfrm>
              <a:off x="675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g86100b6610_0_698"/>
            <p:cNvCxnSpPr/>
            <p:nvPr/>
          </p:nvCxnSpPr>
          <p:spPr>
            <a:xfrm>
              <a:off x="53099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" name="Google Shape;359;g86100b6610_0_698"/>
            <p:cNvCxnSpPr/>
            <p:nvPr/>
          </p:nvCxnSpPr>
          <p:spPr>
            <a:xfrm>
              <a:off x="3915327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g86100b6610_0_698"/>
            <p:cNvCxnSpPr/>
            <p:nvPr/>
          </p:nvCxnSpPr>
          <p:spPr>
            <a:xfrm>
              <a:off x="3915327" y="3335565"/>
              <a:ext cx="7161900" cy="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g86100b6610_0_698"/>
            <p:cNvCxnSpPr/>
            <p:nvPr/>
          </p:nvCxnSpPr>
          <p:spPr>
            <a:xfrm>
              <a:off x="7496220" y="309299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SoftUni logo" id="362" name="Google Shape;362;g86100b6610_0_69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g86100b6610_0_698"/>
          <p:cNvSpPr txBox="1"/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oftware University logo" id="364" name="Google Shape;364;g86100b6610_0_6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Slide">
  <p:cSld name="About Slide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6100b6610_0_720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orum icon" id="367" name="Google Shape;367;g86100b6610_0_7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4350" y="5249556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 logo" id="368" name="Google Shape;368;g86100b6610_0_7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7451" y="3689937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369" name="Google Shape;369;g86100b6610_0_72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13401" y="1674000"/>
            <a:ext cx="1192056" cy="1473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Uni mascot" id="370" name="Google Shape;370;g86100b6610_0_72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86100b6610_0_720"/>
          <p:cNvSpPr txBox="1"/>
          <p:nvPr>
            <p:ph idx="1" type="body"/>
          </p:nvPr>
        </p:nvSpPr>
        <p:spPr>
          <a:xfrm>
            <a:off x="152410" y="1186307"/>
            <a:ext cx="8688600" cy="5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g86100b6610_0_720"/>
          <p:cNvSpPr/>
          <p:nvPr/>
        </p:nvSpPr>
        <p:spPr>
          <a:xfrm>
            <a:off x="0" y="0"/>
            <a:ext cx="12195301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373" name="Google Shape;373;g86100b6610_0_7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86100b6610_0_720"/>
          <p:cNvSpPr txBox="1"/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6100b6610_0_730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g86100b6610_0_730"/>
          <p:cNvSpPr/>
          <p:nvPr/>
        </p:nvSpPr>
        <p:spPr>
          <a:xfrm>
            <a:off x="0" y="0"/>
            <a:ext cx="429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86100b6610_0_730"/>
          <p:cNvSpPr txBox="1"/>
          <p:nvPr>
            <p:ph idx="1" type="body"/>
          </p:nvPr>
        </p:nvSpPr>
        <p:spPr>
          <a:xfrm>
            <a:off x="585176" y="1121143"/>
            <a:ext cx="11410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g86100b6610_0_730"/>
          <p:cNvSpPr txBox="1"/>
          <p:nvPr>
            <p:ph type="title"/>
          </p:nvPr>
        </p:nvSpPr>
        <p:spPr>
          <a:xfrm>
            <a:off x="585176" y="100750"/>
            <a:ext cx="114102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0" name="Google Shape;380;g86100b6610_0_730"/>
          <p:cNvGrpSpPr/>
          <p:nvPr/>
        </p:nvGrpSpPr>
        <p:grpSpPr>
          <a:xfrm>
            <a:off x="108501" y="5591665"/>
            <a:ext cx="641703" cy="1016867"/>
            <a:chOff x="3928039" y="1792355"/>
            <a:chExt cx="1830300" cy="2900361"/>
          </a:xfrm>
        </p:grpSpPr>
        <p:grpSp>
          <p:nvGrpSpPr>
            <p:cNvPr id="381" name="Google Shape;381;g86100b6610_0_730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382" name="Google Shape;382;g86100b6610_0_730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g86100b6610_0_730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g86100b6610_0_730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g86100b6610_0_730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g86100b6610_0_730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87;g86100b6610_0_730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g86100b6610_0_730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41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9" name="Google Shape;389;g86100b6610_0_730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g86100b6610_0_730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91" name="Google Shape;391;g86100b6610_0_730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92" name="Google Shape;392;g86100b6610_0_730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3" name="Google Shape;393;g86100b6610_0_730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94" name="Google Shape;394;g86100b6610_0_730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5" name="Google Shape;395;g86100b6610_0_730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g86100b6610_0_730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97" name="Google Shape;397;g86100b6610_0_730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g86100b6610_0_730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 Code Example">
  <p:cSld name="Source Code Example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6100b6610_0_754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g86100b6610_0_754"/>
          <p:cNvSpPr txBox="1"/>
          <p:nvPr>
            <p:ph idx="1" type="body"/>
          </p:nvPr>
        </p:nvSpPr>
        <p:spPr>
          <a:xfrm>
            <a:off x="621234" y="1931154"/>
            <a:ext cx="10949400" cy="13629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2" name="Google Shape;402;g86100b6610_0_754"/>
          <p:cNvSpPr txBox="1"/>
          <p:nvPr>
            <p:ph idx="2" type="body"/>
          </p:nvPr>
        </p:nvSpPr>
        <p:spPr>
          <a:xfrm>
            <a:off x="190501" y="1196126"/>
            <a:ext cx="11811000" cy="5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g86100b6610_0_754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404" name="Google Shape;404;g86100b6610_0_7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86100b6610_0_754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6100b6610_0_761"/>
          <p:cNvSpPr txBox="1"/>
          <p:nvPr>
            <p:ph idx="12" type="sldNum"/>
          </p:nvPr>
        </p:nvSpPr>
        <p:spPr>
          <a:xfrm>
            <a:off x="11753030" y="6444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g86100b6610_0_761"/>
          <p:cNvSpPr txBox="1"/>
          <p:nvPr>
            <p:ph idx="1" type="body"/>
          </p:nvPr>
        </p:nvSpPr>
        <p:spPr>
          <a:xfrm>
            <a:off x="4569002" y="1353866"/>
            <a:ext cx="7426200" cy="5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9" name="Google Shape;409;g86100b6610_0_761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b="0" i="0" sz="21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g86100b6610_0_761"/>
          <p:cNvSpPr/>
          <p:nvPr/>
        </p:nvSpPr>
        <p:spPr>
          <a:xfrm>
            <a:off x="4127777" y="1748999"/>
            <a:ext cx="240000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86100b6610_0_761"/>
          <p:cNvSpPr/>
          <p:nvPr/>
        </p:nvSpPr>
        <p:spPr>
          <a:xfrm>
            <a:off x="4079775" y="1355073"/>
            <a:ext cx="48000" cy="55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86100b6610_0_761"/>
          <p:cNvSpPr/>
          <p:nvPr/>
        </p:nvSpPr>
        <p:spPr>
          <a:xfrm>
            <a:off x="2" y="6721482"/>
            <a:ext cx="12192000" cy="1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86100b6610_0_761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414" name="Google Shape;414;g86100b6610_0_7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86100b6610_0_761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7ce6cf34c_0_237"/>
          <p:cNvSpPr/>
          <p:nvPr/>
        </p:nvSpPr>
        <p:spPr>
          <a:xfrm>
            <a:off x="0" y="6702676"/>
            <a:ext cx="12195300" cy="15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logo" id="422" name="Google Shape;422;g87ce6cf34c_0_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4460" y="5184000"/>
            <a:ext cx="3751540" cy="12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87ce6cf34c_0_237"/>
          <p:cNvSpPr txBox="1"/>
          <p:nvPr>
            <p:ph idx="1" type="body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4" name="Google Shape;424;g87ce6cf34c_0_237"/>
          <p:cNvSpPr txBox="1"/>
          <p:nvPr>
            <p:ph idx="2" type="body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Uni mascot" id="425" name="Google Shape;425;g87ce6cf34c_0_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426" name="Google Shape;426;g87ce6cf34c_0_23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944" y="5918567"/>
            <a:ext cx="1830305" cy="62815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87ce6cf34c_0_237"/>
          <p:cNvSpPr txBox="1"/>
          <p:nvPr>
            <p:ph idx="3" type="body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g87ce6cf34c_0_237"/>
          <p:cNvSpPr txBox="1"/>
          <p:nvPr>
            <p:ph idx="4" type="body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g87ce6cf34c_0_237"/>
          <p:cNvSpPr/>
          <p:nvPr>
            <p:ph idx="5" type="pic"/>
          </p:nvPr>
        </p:nvSpPr>
        <p:spPr>
          <a:xfrm>
            <a:off x="553082" y="2740913"/>
            <a:ext cx="4642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b="0" i="0" sz="3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g87ce6cf34c_0_237"/>
          <p:cNvSpPr txBox="1"/>
          <p:nvPr>
            <p:ph idx="6" type="subTitle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1" name="Google Shape;431;g87ce6cf34c_0_237"/>
          <p:cNvSpPr txBox="1"/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7ce6cf34c_0_249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oftUni mascot with laptop" id="434" name="Google Shape;434;g87ce6cf34c_0_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9516001" y="3408496"/>
            <a:ext cx="2251056" cy="304443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87ce6cf34c_0_249"/>
          <p:cNvSpPr txBox="1"/>
          <p:nvPr>
            <p:ph idx="1" type="body"/>
          </p:nvPr>
        </p:nvSpPr>
        <p:spPr>
          <a:xfrm>
            <a:off x="196766" y="1371604"/>
            <a:ext cx="9049200" cy="5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572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  <a:defRPr sz="3600">
                <a:solidFill>
                  <a:schemeClr val="dk1"/>
                </a:solidFill>
              </a:defRPr>
            </a:lvl1pPr>
            <a:lvl2pPr indent="-4445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Char char="▪"/>
              <a:defRPr sz="3400"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6" name="Google Shape;436;g87ce6cf34c_0_249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437" name="Google Shape;437;g87ce6cf34c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87ce6cf34c_0_249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7ce6cf34c_0_256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g87ce6cf34c_0_256"/>
          <p:cNvSpPr txBox="1"/>
          <p:nvPr>
            <p:ph idx="1" type="body"/>
          </p:nvPr>
        </p:nvSpPr>
        <p:spPr>
          <a:xfrm>
            <a:off x="190402" y="1196125"/>
            <a:ext cx="11818200" cy="55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2" name="Google Shape;442;g87ce6cf34c_0_256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443" name="Google Shape;443;g87ce6cf34c_0_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87ce6cf34c_0_256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Slide">
  <p:cSld name="Section Title Slide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7ce6cf34c_0_262"/>
          <p:cNvSpPr/>
          <p:nvPr/>
        </p:nvSpPr>
        <p:spPr>
          <a:xfrm>
            <a:off x="4319736" y="867751"/>
            <a:ext cx="3552600" cy="355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87ce6cf34c_0_262"/>
          <p:cNvSpPr txBox="1"/>
          <p:nvPr>
            <p:ph idx="1" type="subTitle"/>
          </p:nvPr>
        </p:nvSpPr>
        <p:spPr>
          <a:xfrm>
            <a:off x="615109" y="5585916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0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8" name="Google Shape;448;g87ce6cf34c_0_262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Font typeface="Calibri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86100b6610_0_182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g86100b6610_0_182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g86100b6610_0_182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g86100b6610_0_182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42" name="Google Shape;42;g86100b6610_0_182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Example">
  <p:cSld name="Important Example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7ce6cf34c_0_266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g87ce6cf34c_0_266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87ce6cf34c_0_266"/>
          <p:cNvSpPr txBox="1"/>
          <p:nvPr>
            <p:ph idx="1" type="body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453" name="Google Shape;453;g87ce6cf34c_0_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87ce6cf34c_0_266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5" name="Google Shape;455;g87ce6cf34c_0_266"/>
          <p:cNvGrpSpPr/>
          <p:nvPr/>
        </p:nvGrpSpPr>
        <p:grpSpPr>
          <a:xfrm>
            <a:off x="392876" y="3429031"/>
            <a:ext cx="1522077" cy="2411940"/>
            <a:chOff x="3928039" y="1792355"/>
            <a:chExt cx="1830300" cy="2900361"/>
          </a:xfrm>
        </p:grpSpPr>
        <p:grpSp>
          <p:nvGrpSpPr>
            <p:cNvPr id="456" name="Google Shape;456;g87ce6cf34c_0_266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457" name="Google Shape;457;g87ce6cf34c_0_266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g87ce6cf34c_0_266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g87ce6cf34c_0_266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g87ce6cf34c_0_266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g87ce6cf34c_0_266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2" name="Google Shape;462;g87ce6cf34c_0_266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g87ce6cf34c_0_266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4" name="Google Shape;464;g87ce6cf34c_0_266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5" name="Google Shape;465;g87ce6cf34c_0_266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66" name="Google Shape;466;g87ce6cf34c_0_266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67" name="Google Shape;467;g87ce6cf34c_0_266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8" name="Google Shape;468;g87ce6cf34c_0_266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469" name="Google Shape;469;g87ce6cf34c_0_266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0" name="Google Shape;470;g87ce6cf34c_0_266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1" name="Google Shape;471;g87ce6cf34c_0_266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72" name="Google Shape;472;g87ce6cf34c_0_266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3" name="Google Shape;473;g87ce6cf34c_0_266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Concept">
  <p:cSld name="Important Concept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7ce6cf34c_0_291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g87ce6cf34c_0_291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87ce6cf34c_0_291"/>
          <p:cNvSpPr txBox="1"/>
          <p:nvPr>
            <p:ph idx="1" type="body"/>
          </p:nvPr>
        </p:nvSpPr>
        <p:spPr>
          <a:xfrm>
            <a:off x="1866000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478" name="Google Shape;478;g87ce6cf34c_0_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87ce6cf34c_0_291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0" name="Google Shape;480;g87ce6cf34c_0_291"/>
          <p:cNvGrpSpPr/>
          <p:nvPr/>
        </p:nvGrpSpPr>
        <p:grpSpPr>
          <a:xfrm>
            <a:off x="185187" y="1868225"/>
            <a:ext cx="1937556" cy="3070322"/>
            <a:chOff x="3928039" y="1792355"/>
            <a:chExt cx="1830300" cy="2900361"/>
          </a:xfrm>
        </p:grpSpPr>
        <p:grpSp>
          <p:nvGrpSpPr>
            <p:cNvPr id="481" name="Google Shape;481;g87ce6cf34c_0_291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482" name="Google Shape;482;g87ce6cf34c_0_291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g87ce6cf34c_0_291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g87ce6cf34c_0_291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g87ce6cf34c_0_291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g87ce6cf34c_0_291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7" name="Google Shape;487;g87ce6cf34c_0_291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87ce6cf34c_0_291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9" name="Google Shape;489;g87ce6cf34c_0_291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0" name="Google Shape;490;g87ce6cf34c_0_291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91" name="Google Shape;491;g87ce6cf34c_0_291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92" name="Google Shape;492;g87ce6cf34c_0_291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3" name="Google Shape;493;g87ce6cf34c_0_291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494" name="Google Shape;494;g87ce6cf34c_0_291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5" name="Google Shape;495;g87ce6cf34c_0_291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6" name="Google Shape;496;g87ce6cf34c_0_291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97" name="Google Shape;497;g87ce6cf34c_0_291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8" name="Google Shape;498;g87ce6cf34c_0_291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499" name="Google Shape;499;g87ce6cf34c_0_291"/>
          <p:cNvCxnSpPr>
            <a:stCxn id="483" idx="2"/>
          </p:cNvCxnSpPr>
          <p:nvPr/>
        </p:nvCxnSpPr>
        <p:spPr>
          <a:xfrm rot="10800000">
            <a:off x="673739" y="4203953"/>
            <a:ext cx="955200" cy="0"/>
          </a:xfrm>
          <a:prstGeom prst="straightConnector1">
            <a:avLst/>
          </a:prstGeom>
          <a:solidFill>
            <a:srgbClr val="464646"/>
          </a:solidFill>
          <a:ln cap="flat" cmpd="sng" w="38100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">
  <p:cSld name="Comparison Slide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7ce6cf34c_0_317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87ce6cf34c_0_317"/>
          <p:cNvSpPr txBox="1"/>
          <p:nvPr>
            <p:ph idx="12" type="sldNum"/>
          </p:nvPr>
        </p:nvSpPr>
        <p:spPr>
          <a:xfrm>
            <a:off x="11753030" y="6462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3" name="Google Shape;503;g87ce6cf34c_0_317"/>
          <p:cNvSpPr/>
          <p:nvPr/>
        </p:nvSpPr>
        <p:spPr>
          <a:xfrm>
            <a:off x="5161650" y="4824665"/>
            <a:ext cx="1868700" cy="1868700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504" name="Google Shape;504;g87ce6cf34c_0_3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87ce6cf34c_0_317"/>
          <p:cNvSpPr txBox="1"/>
          <p:nvPr>
            <p:ph idx="1" type="body"/>
          </p:nvPr>
        </p:nvSpPr>
        <p:spPr>
          <a:xfrm>
            <a:off x="6456000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6" name="Google Shape;506;g87ce6cf34c_0_317"/>
          <p:cNvSpPr txBox="1"/>
          <p:nvPr>
            <p:ph idx="2" type="body"/>
          </p:nvPr>
        </p:nvSpPr>
        <p:spPr>
          <a:xfrm>
            <a:off x="190402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7" name="Google Shape;507;g87ce6cf34c_0_317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508" name="Google Shape;508;g87ce6cf34c_0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87ce6cf34c_0_317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bg>
      <p:bgPr>
        <a:solidFill>
          <a:schemeClr val="lt2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7ce6cf34c_0_327"/>
          <p:cNvSpPr/>
          <p:nvPr/>
        </p:nvSpPr>
        <p:spPr>
          <a:xfrm>
            <a:off x="0" y="6371332"/>
            <a:ext cx="12195300" cy="4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87ce6cf34c_0_327"/>
          <p:cNvSpPr/>
          <p:nvPr/>
        </p:nvSpPr>
        <p:spPr>
          <a:xfrm>
            <a:off x="111000" y="6454758"/>
            <a:ext cx="11970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SoftUni - </a:t>
            </a:r>
            <a:r>
              <a:rPr lang="en-US" sz="1600" u="sng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https://about.softuni.bg</a:t>
            </a: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copy, reproduction or use is not permitted.</a:t>
            </a:r>
            <a:endParaRPr sz="24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mascot with open hand" id="513" name="Google Shape;513;g87ce6cf34c_0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586" y="2898830"/>
            <a:ext cx="2451607" cy="295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g87ce6cf34c_0_327"/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descr="SoftUni Kids logo" id="515" name="Google Shape;515;g87ce6cf34c_0_3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Foundation logo" id="516" name="Google Shape;516;g87ce6cf34c_0_3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Digital logo" id="517" name="Google Shape;517;g87ce6cf34c_0_3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Creative logo" id="518" name="Google Shape;518;g87ce6cf34c_0_3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Svetlina logo" id="519" name="Google Shape;519;g87ce6cf34c_0_3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ware University logo" id="520" name="Google Shape;520;g87ce6cf34c_0_3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1" name="Google Shape;521;g87ce6cf34c_0_327"/>
            <p:cNvCxnSpPr/>
            <p:nvPr/>
          </p:nvCxnSpPr>
          <p:spPr>
            <a:xfrm>
              <a:off x="110771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2" name="Google Shape;522;g87ce6cf34c_0_327"/>
            <p:cNvCxnSpPr/>
            <p:nvPr/>
          </p:nvCxnSpPr>
          <p:spPr>
            <a:xfrm>
              <a:off x="963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3" name="Google Shape;523;g87ce6cf34c_0_327"/>
            <p:cNvCxnSpPr/>
            <p:nvPr/>
          </p:nvCxnSpPr>
          <p:spPr>
            <a:xfrm>
              <a:off x="819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4" name="Google Shape;524;g87ce6cf34c_0_327"/>
            <p:cNvCxnSpPr/>
            <p:nvPr/>
          </p:nvCxnSpPr>
          <p:spPr>
            <a:xfrm>
              <a:off x="675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g87ce6cf34c_0_327"/>
            <p:cNvCxnSpPr/>
            <p:nvPr/>
          </p:nvCxnSpPr>
          <p:spPr>
            <a:xfrm>
              <a:off x="53099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6" name="Google Shape;526;g87ce6cf34c_0_327"/>
            <p:cNvCxnSpPr/>
            <p:nvPr/>
          </p:nvCxnSpPr>
          <p:spPr>
            <a:xfrm>
              <a:off x="3915327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7" name="Google Shape;527;g87ce6cf34c_0_327"/>
            <p:cNvCxnSpPr/>
            <p:nvPr/>
          </p:nvCxnSpPr>
          <p:spPr>
            <a:xfrm>
              <a:off x="3915327" y="3335565"/>
              <a:ext cx="7161900" cy="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8" name="Google Shape;528;g87ce6cf34c_0_327"/>
            <p:cNvCxnSpPr/>
            <p:nvPr/>
          </p:nvCxnSpPr>
          <p:spPr>
            <a:xfrm>
              <a:off x="7496220" y="309299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SoftUni logo" id="529" name="Google Shape;529;g87ce6cf34c_0_3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" name="Google Shape;530;g87ce6cf34c_0_327"/>
          <p:cNvSpPr txBox="1"/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oftware University logo" id="531" name="Google Shape;531;g87ce6cf34c_0_3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Slide">
  <p:cSld name="About Slide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7ce6cf34c_0_349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orum icon" id="534" name="Google Shape;534;g87ce6cf34c_0_34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4350" y="5249556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 logo" id="535" name="Google Shape;535;g87ce6cf34c_0_34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7451" y="3689937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536" name="Google Shape;536;g87ce6cf34c_0_34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13401" y="1674000"/>
            <a:ext cx="1192056" cy="1473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Uni mascot" id="537" name="Google Shape;537;g87ce6cf34c_0_349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87ce6cf34c_0_349"/>
          <p:cNvSpPr txBox="1"/>
          <p:nvPr>
            <p:ph idx="1" type="body"/>
          </p:nvPr>
        </p:nvSpPr>
        <p:spPr>
          <a:xfrm>
            <a:off x="152410" y="1186307"/>
            <a:ext cx="8688600" cy="5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064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g87ce6cf34c_0_349"/>
          <p:cNvSpPr/>
          <p:nvPr/>
        </p:nvSpPr>
        <p:spPr>
          <a:xfrm>
            <a:off x="0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540" name="Google Shape;540;g87ce6cf34c_0_3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87ce6cf34c_0_349"/>
          <p:cNvSpPr txBox="1"/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87ce6cf34c_0_359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g87ce6cf34c_0_359"/>
          <p:cNvSpPr/>
          <p:nvPr/>
        </p:nvSpPr>
        <p:spPr>
          <a:xfrm>
            <a:off x="0" y="0"/>
            <a:ext cx="429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87ce6cf34c_0_359"/>
          <p:cNvSpPr txBox="1"/>
          <p:nvPr>
            <p:ph idx="1" type="body"/>
          </p:nvPr>
        </p:nvSpPr>
        <p:spPr>
          <a:xfrm>
            <a:off x="585176" y="1121143"/>
            <a:ext cx="11410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" name="Google Shape;546;g87ce6cf34c_0_359"/>
          <p:cNvSpPr txBox="1"/>
          <p:nvPr>
            <p:ph type="title"/>
          </p:nvPr>
        </p:nvSpPr>
        <p:spPr>
          <a:xfrm>
            <a:off x="585176" y="100750"/>
            <a:ext cx="114102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47" name="Google Shape;547;g87ce6cf34c_0_359"/>
          <p:cNvGrpSpPr/>
          <p:nvPr/>
        </p:nvGrpSpPr>
        <p:grpSpPr>
          <a:xfrm>
            <a:off x="108501" y="5591665"/>
            <a:ext cx="641703" cy="1016867"/>
            <a:chOff x="3928039" y="1792355"/>
            <a:chExt cx="1830300" cy="2900361"/>
          </a:xfrm>
        </p:grpSpPr>
        <p:grpSp>
          <p:nvGrpSpPr>
            <p:cNvPr id="548" name="Google Shape;548;g87ce6cf34c_0_359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549" name="Google Shape;549;g87ce6cf34c_0_359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g87ce6cf34c_0_359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g87ce6cf34c_0_359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g87ce6cf34c_0_359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g87ce6cf34c_0_359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4" name="Google Shape;554;g87ce6cf34c_0_359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g87ce6cf34c_0_359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6" name="Google Shape;556;g87ce6cf34c_0_359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7" name="Google Shape;557;g87ce6cf34c_0_359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58" name="Google Shape;558;g87ce6cf34c_0_359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559" name="Google Shape;559;g87ce6cf34c_0_359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0" name="Google Shape;560;g87ce6cf34c_0_359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561" name="Google Shape;561;g87ce6cf34c_0_359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2" name="Google Shape;562;g87ce6cf34c_0_359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3" name="Google Shape;563;g87ce6cf34c_0_359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564" name="Google Shape;564;g87ce6cf34c_0_359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g87ce6cf34c_0_359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 Code Example">
  <p:cSld name="Source Code Example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87ce6cf34c_0_383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" name="Google Shape;568;g87ce6cf34c_0_383"/>
          <p:cNvSpPr txBox="1"/>
          <p:nvPr>
            <p:ph idx="1" type="body"/>
          </p:nvPr>
        </p:nvSpPr>
        <p:spPr>
          <a:xfrm>
            <a:off x="621234" y="1931154"/>
            <a:ext cx="10949400" cy="13629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9" name="Google Shape;569;g87ce6cf34c_0_383"/>
          <p:cNvSpPr txBox="1"/>
          <p:nvPr>
            <p:ph idx="2" type="body"/>
          </p:nvPr>
        </p:nvSpPr>
        <p:spPr>
          <a:xfrm>
            <a:off x="190501" y="1196126"/>
            <a:ext cx="11811000" cy="5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0" name="Google Shape;570;g87ce6cf34c_0_383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571" name="Google Shape;571;g87ce6cf34c_0_3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87ce6cf34c_0_383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87ce6cf34c_0_390"/>
          <p:cNvSpPr txBox="1"/>
          <p:nvPr>
            <p:ph idx="12" type="sldNum"/>
          </p:nvPr>
        </p:nvSpPr>
        <p:spPr>
          <a:xfrm>
            <a:off x="11753030" y="6444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g87ce6cf34c_0_390"/>
          <p:cNvSpPr txBox="1"/>
          <p:nvPr>
            <p:ph idx="1" type="body"/>
          </p:nvPr>
        </p:nvSpPr>
        <p:spPr>
          <a:xfrm>
            <a:off x="4569002" y="1353866"/>
            <a:ext cx="7426200" cy="5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" name="Google Shape;576;g87ce6cf34c_0_390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b="0" i="0" sz="21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g87ce6cf34c_0_390"/>
          <p:cNvSpPr/>
          <p:nvPr/>
        </p:nvSpPr>
        <p:spPr>
          <a:xfrm>
            <a:off x="4127777" y="1748999"/>
            <a:ext cx="240000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87ce6cf34c_0_390"/>
          <p:cNvSpPr/>
          <p:nvPr/>
        </p:nvSpPr>
        <p:spPr>
          <a:xfrm>
            <a:off x="4079775" y="1355073"/>
            <a:ext cx="48000" cy="55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87ce6cf34c_0_390"/>
          <p:cNvSpPr/>
          <p:nvPr/>
        </p:nvSpPr>
        <p:spPr>
          <a:xfrm>
            <a:off x="2" y="6721482"/>
            <a:ext cx="12192000" cy="1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87ce6cf34c_0_390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581" name="Google Shape;581;g87ce6cf34c_0_3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87ce6cf34c_0_390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6100b6610_0_188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g86100b6610_0_188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g86100b6610_0_188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g86100b6610_0_188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48" name="Google Shape;48;g86100b6610_0_188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6100b6610_0_194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86100b6610_0_194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g86100b6610_0_194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g86100b6610_0_194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54" name="Google Shape;54;g86100b6610_0_194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6100b6610_0_200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86100b6610_0_200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86100b6610_0_200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g86100b6610_0_200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60" name="Google Shape;60;g86100b6610_0_200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6100b6610_0_206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g86100b6610_0_206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g86100b6610_0_206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g86100b6610_0_206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66" name="Google Shape;66;g86100b6610_0_206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6100b6610_0_212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g86100b6610_0_212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g86100b6610_0_212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g86100b6610_0_212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72" name="Google Shape;72;g86100b6610_0_212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4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ftUni Background" id="10" name="Google Shape;10;g86100b6610_0_0"/>
          <p:cNvPicPr preferRelativeResize="0"/>
          <p:nvPr/>
        </p:nvPicPr>
        <p:blipFill rotWithShape="1">
          <a:blip r:embed="rId1">
            <a:alphaModFix/>
          </a:blip>
          <a:srcRect b="1671" l="0" r="0" t="0"/>
          <a:stretch/>
        </p:blipFill>
        <p:spPr>
          <a:xfrm>
            <a:off x="0" y="1"/>
            <a:ext cx="1219200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86100b6610_0_0"/>
          <p:cNvSpPr txBox="1"/>
          <p:nvPr>
            <p:ph idx="1" type="body"/>
          </p:nvPr>
        </p:nvSpPr>
        <p:spPr>
          <a:xfrm>
            <a:off x="190404" y="1138844"/>
            <a:ext cx="11804700" cy="5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g86100b6610_0_0"/>
          <p:cNvSpPr txBox="1"/>
          <p:nvPr>
            <p:ph type="title"/>
          </p:nvPr>
        </p:nvSpPr>
        <p:spPr>
          <a:xfrm>
            <a:off x="190405" y="100750"/>
            <a:ext cx="11804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ftUni Background" id="250" name="Google Shape;250;g86100b6610_0_604"/>
          <p:cNvPicPr preferRelativeResize="0"/>
          <p:nvPr/>
        </p:nvPicPr>
        <p:blipFill rotWithShape="1">
          <a:blip r:embed="rId1">
            <a:alphaModFix/>
          </a:blip>
          <a:srcRect b="1671" l="0" r="0" t="0"/>
          <a:stretch/>
        </p:blipFill>
        <p:spPr>
          <a:xfrm>
            <a:off x="0" y="1"/>
            <a:ext cx="1219200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86100b6610_0_604"/>
          <p:cNvSpPr txBox="1"/>
          <p:nvPr>
            <p:ph idx="1" type="body"/>
          </p:nvPr>
        </p:nvSpPr>
        <p:spPr>
          <a:xfrm>
            <a:off x="190404" y="1138844"/>
            <a:ext cx="11804700" cy="5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g86100b6610_0_604"/>
          <p:cNvSpPr txBox="1"/>
          <p:nvPr>
            <p:ph type="title"/>
          </p:nvPr>
        </p:nvSpPr>
        <p:spPr>
          <a:xfrm>
            <a:off x="190405" y="100750"/>
            <a:ext cx="11804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ftUni Background" id="417" name="Google Shape;417;g87ce6cf34c_0_233"/>
          <p:cNvPicPr preferRelativeResize="0"/>
          <p:nvPr/>
        </p:nvPicPr>
        <p:blipFill rotWithShape="1">
          <a:blip r:embed="rId1">
            <a:alphaModFix/>
          </a:blip>
          <a:srcRect b="1671" l="0" r="0" t="0"/>
          <a:stretch/>
        </p:blipFill>
        <p:spPr>
          <a:xfrm>
            <a:off x="0" y="1"/>
            <a:ext cx="1219200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87ce6cf34c_0_233"/>
          <p:cNvSpPr txBox="1"/>
          <p:nvPr>
            <p:ph idx="1" type="body"/>
          </p:nvPr>
        </p:nvSpPr>
        <p:spPr>
          <a:xfrm>
            <a:off x="190404" y="1138844"/>
            <a:ext cx="11804700" cy="5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g87ce6cf34c_0_233"/>
          <p:cNvSpPr txBox="1"/>
          <p:nvPr>
            <p:ph type="title"/>
          </p:nvPr>
        </p:nvSpPr>
        <p:spPr>
          <a:xfrm>
            <a:off x="190405" y="100750"/>
            <a:ext cx="11804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oftuni.org/" TargetMode="External"/><Relationship Id="rId4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ocs.unity3d.com/Manual/Inspector.html" TargetMode="External"/><Relationship Id="rId4" Type="http://schemas.openxmlformats.org/officeDocument/2006/relationships/hyperlink" Target="http://docs.unity3d.com/Manual/Prefabs.html" TargetMode="External"/><Relationship Id="rId5" Type="http://schemas.openxmlformats.org/officeDocument/2006/relationships/hyperlink" Target="http://docs.unity3d.com/Manual/HOWTO-importObject.html" TargetMode="External"/><Relationship Id="rId6" Type="http://schemas.openxmlformats.org/officeDocument/2006/relationships/hyperlink" Target="http://docs.unity3d.com/ScriptReference/Component.html" TargetMode="External"/><Relationship Id="rId7" Type="http://schemas.openxmlformats.org/officeDocument/2006/relationships/hyperlink" Target="http://docs.unity3d.com/Manual/class-InputManager.html" TargetMode="External"/><Relationship Id="rId8" Type="http://schemas.openxmlformats.org/officeDocument/2006/relationships/hyperlink" Target="http://docs.unity3d.com/ScriptReference/Input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oftuni.bg/" TargetMode="External"/><Relationship Id="rId4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bout.softuni.bg/" TargetMode="External"/><Relationship Id="rId4" Type="http://schemas.openxmlformats.org/officeDocument/2006/relationships/hyperlink" Target="https://softuni.org/" TargetMode="External"/><Relationship Id="rId5" Type="http://schemas.openxmlformats.org/officeDocument/2006/relationships/hyperlink" Target="https://softuni.foundation/" TargetMode="External"/><Relationship Id="rId6" Type="http://schemas.openxmlformats.org/officeDocument/2006/relationships/hyperlink" Target="https://www.facebook.com/SoftwareUniversity" TargetMode="External"/><Relationship Id="rId7" Type="http://schemas.openxmlformats.org/officeDocument/2006/relationships/hyperlink" Target="https://forum.softuni.b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6100b6610_0_242"/>
          <p:cNvSpPr txBox="1"/>
          <p:nvPr>
            <p:ph idx="1" type="body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https://softuni.org</a:t>
            </a:r>
            <a:endParaRPr/>
          </a:p>
        </p:txBody>
      </p:sp>
      <p:sp>
        <p:nvSpPr>
          <p:cNvPr id="590" name="Google Shape;590;g86100b6610_0_242"/>
          <p:cNvSpPr txBox="1"/>
          <p:nvPr>
            <p:ph idx="2" type="body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00"/>
              <a:buNone/>
            </a:pPr>
            <a:r>
              <a:rPr lang="en-US"/>
              <a:t>Software University</a:t>
            </a:r>
            <a:endParaRPr/>
          </a:p>
        </p:txBody>
      </p:sp>
      <p:sp>
        <p:nvSpPr>
          <p:cNvPr id="591" name="Google Shape;591;g86100b6610_0_242"/>
          <p:cNvSpPr txBox="1"/>
          <p:nvPr>
            <p:ph idx="3" type="body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Technical Trainers</a:t>
            </a:r>
            <a:endParaRPr/>
          </a:p>
        </p:txBody>
      </p:sp>
      <p:sp>
        <p:nvSpPr>
          <p:cNvPr id="592" name="Google Shape;592;g86100b6610_0_242"/>
          <p:cNvSpPr txBox="1"/>
          <p:nvPr>
            <p:ph idx="4" type="body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SoftUni Team</a:t>
            </a:r>
            <a:endParaRPr/>
          </a:p>
        </p:txBody>
      </p:sp>
      <p:sp>
        <p:nvSpPr>
          <p:cNvPr id="593" name="Google Shape;593;g86100b6610_0_242"/>
          <p:cNvSpPr txBox="1"/>
          <p:nvPr>
            <p:ph idx="6" type="subTitle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en-US"/>
              <a:t>GameObject Scripting</a:t>
            </a:r>
            <a:endParaRPr/>
          </a:p>
        </p:txBody>
      </p:sp>
      <p:sp>
        <p:nvSpPr>
          <p:cNvPr id="594" name="Google Shape;594;g86100b6610_0_242"/>
          <p:cNvSpPr txBox="1"/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-US"/>
              <a:t>Unity 3D Basics</a:t>
            </a:r>
            <a:endParaRPr/>
          </a:p>
        </p:txBody>
      </p:sp>
      <p:pic>
        <p:nvPicPr>
          <p:cNvPr descr="Unity Unity3d Transparent &amp; PNG Clipart #1738542 - PNG Images - PNGio" id="595" name="Google Shape;595;g86100b6610_0_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082" y="2814418"/>
            <a:ext cx="1797001" cy="17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7ce6cf34c_0_30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93573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Pre-adding to scene</a:t>
            </a:r>
            <a:endParaRPr sz="2598"/>
          </a:p>
          <a:p>
            <a:pPr indent="-3808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Just drag and save the scene</a:t>
            </a:r>
            <a:endParaRPr sz="2398"/>
          </a:p>
          <a:p>
            <a:pPr indent="-3935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Loading from Resources</a:t>
            </a:r>
            <a:endParaRPr sz="2598"/>
          </a:p>
          <a:p>
            <a:pPr indent="-3808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Resources.Load();</a:t>
            </a:r>
            <a:endParaRPr sz="2398"/>
          </a:p>
          <a:p>
            <a:pPr indent="-3935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Downloading from remote location/</a:t>
            </a:r>
            <a:r>
              <a:rPr lang="en-US" sz="2398"/>
              <a:t>Isolated Storage</a:t>
            </a:r>
            <a:endParaRPr sz="2598"/>
          </a:p>
          <a:p>
            <a:pPr indent="-3808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UnityWebRequest </a:t>
            </a:r>
            <a:endParaRPr sz="2398"/>
          </a:p>
          <a:p>
            <a:pPr indent="-3935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Runtime importing </a:t>
            </a:r>
            <a:endParaRPr sz="2598"/>
          </a:p>
          <a:p>
            <a:pPr indent="-3808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From StreamingAssets/From remote location</a:t>
            </a:r>
            <a:endParaRPr sz="2398"/>
          </a:p>
        </p:txBody>
      </p:sp>
      <p:sp>
        <p:nvSpPr>
          <p:cNvPr id="669" name="Google Shape;669;g87ce6cf34c_0_30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How to use Prefabs &amp; Models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7ce6cf34c_0_38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Components &amp; basic operations</a:t>
            </a:r>
            <a:endParaRPr/>
          </a:p>
        </p:txBody>
      </p:sp>
      <p:sp>
        <p:nvSpPr>
          <p:cNvPr id="675" name="Google Shape;675;g87ce6cf34c_0_38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g87ce6cf34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013" y="1898950"/>
            <a:ext cx="2200275" cy="142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7ce6cf34c_0_225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3" name="Google Shape;683;g87ce6cf34c_0_225"/>
          <p:cNvSpPr txBox="1"/>
          <p:nvPr>
            <p:ph idx="1" type="body"/>
          </p:nvPr>
        </p:nvSpPr>
        <p:spPr>
          <a:xfrm>
            <a:off x="621225" y="2141275"/>
            <a:ext cx="10949400" cy="4365600"/>
          </a:xfrm>
          <a:prstGeom prst="rect">
            <a:avLst/>
          </a:prstGeom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public class ComponentExample : MonoBehaviour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{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void Start()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{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// Get component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    var collider = GetComponent&lt;Collider&gt;();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// Add component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    var collider = gameObject.AddComponent&lt;Collider&gt;();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// Remove component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Destroy(GetComponent&lt;Collider&gt;());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4" name="Google Shape;684;g87ce6cf34c_0_225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component scripting</a:t>
            </a:r>
            <a:endParaRPr/>
          </a:p>
        </p:txBody>
      </p:sp>
      <p:sp>
        <p:nvSpPr>
          <p:cNvPr id="685" name="Google Shape;685;g87ce6cf34c_0_225"/>
          <p:cNvSpPr txBox="1"/>
          <p:nvPr>
            <p:ph idx="2" type="body"/>
          </p:nvPr>
        </p:nvSpPr>
        <p:spPr>
          <a:xfrm>
            <a:off x="190500" y="1196126"/>
            <a:ext cx="11811000" cy="8826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44372" lvl="0" marL="457200" rtl="0" algn="l">
              <a:spcBef>
                <a:spcPts val="600"/>
              </a:spcBef>
              <a:spcAft>
                <a:spcPts val="0"/>
              </a:spcAft>
              <a:buSzPts val="3398"/>
              <a:buFont typeface="Calibri"/>
              <a:buChar char="●"/>
            </a:pPr>
            <a:r>
              <a:rPr lang="en-US"/>
              <a:t>Adding, removing &amp; getting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87ce6cf34c_0_404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2" name="Google Shape;692;g87ce6cf34c_0_404"/>
          <p:cNvSpPr txBox="1"/>
          <p:nvPr>
            <p:ph idx="1" type="body"/>
          </p:nvPr>
        </p:nvSpPr>
        <p:spPr>
          <a:xfrm>
            <a:off x="621225" y="1914325"/>
            <a:ext cx="10949400" cy="4657500"/>
          </a:xfrm>
          <a:prstGeom prst="rect">
            <a:avLst/>
          </a:prstGeom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void Start()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{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Find component somewhere in children (first found returned)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var collider = GetComponentInChildren&lt;Collider&gt;(true/false);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Find component</a:t>
            </a:r>
            <a:r>
              <a:rPr lang="en-US" sz="1700" u="sng"/>
              <a:t>s</a:t>
            </a:r>
            <a:r>
              <a:rPr lang="en-US" sz="1700"/>
              <a:t> somewhere in children (first found returned)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Returns Array[T]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var colliders = GetComponentInChildren&lt;Collider&gt;(true / false);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Search in the scene for Collider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var collider = FindObjectOfType&lt;Collider&gt;();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Search in the scene for Collider</a:t>
            </a:r>
            <a:r>
              <a:rPr lang="en-US" sz="1700" u="sng"/>
              <a:t>s</a:t>
            </a:r>
            <a:endParaRPr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Returns Array[T]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var colliders = FindObjectsOfType&lt;Collider&gt;();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}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93" name="Google Shape;693;g87ce6cf34c_0_404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component scripting</a:t>
            </a:r>
            <a:endParaRPr/>
          </a:p>
        </p:txBody>
      </p:sp>
      <p:sp>
        <p:nvSpPr>
          <p:cNvPr id="694" name="Google Shape;694;g87ce6cf34c_0_404"/>
          <p:cNvSpPr txBox="1"/>
          <p:nvPr>
            <p:ph idx="2" type="body"/>
          </p:nvPr>
        </p:nvSpPr>
        <p:spPr>
          <a:xfrm>
            <a:off x="190500" y="1196126"/>
            <a:ext cx="11811000" cy="8826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1672" lvl="0" marL="457200" rtl="0" algn="l">
              <a:spcBef>
                <a:spcPts val="600"/>
              </a:spcBef>
              <a:spcAft>
                <a:spcPts val="0"/>
              </a:spcAft>
              <a:buSzPts val="3198"/>
              <a:buChar char="●"/>
            </a:pPr>
            <a:r>
              <a:rPr lang="en-US" sz="3198"/>
              <a:t>Searching for component</a:t>
            </a:r>
            <a:endParaRPr sz="3198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7ce6cf34c_0_414"/>
          <p:cNvSpPr txBox="1"/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GameObject most used properties &amp; methods</a:t>
            </a:r>
            <a:endParaRPr/>
          </a:p>
        </p:txBody>
      </p:sp>
      <p:sp>
        <p:nvSpPr>
          <p:cNvPr id="700" name="Google Shape;700;g87ce6cf34c_0_414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g87ce6cf34c_0_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098" y="1871154"/>
            <a:ext cx="2405957" cy="1470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7ce6cf34c_0_422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8" name="Google Shape;708;g87ce6cf34c_0_422"/>
          <p:cNvSpPr txBox="1"/>
          <p:nvPr>
            <p:ph idx="1" type="body"/>
          </p:nvPr>
        </p:nvSpPr>
        <p:spPr>
          <a:xfrm>
            <a:off x="305900" y="1509750"/>
            <a:ext cx="5427300" cy="4470000"/>
          </a:xfrm>
          <a:prstGeom prst="rect">
            <a:avLst/>
          </a:prstGeom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Indicates if it’s “really” active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gameObject.activeInHierarchy;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Indicates if it is active. 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Parent can still be inactive.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gameObject.activeSelf;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Scans all scripts attached.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If it finds a method 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with that name it executes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gameObject.SendMessage("SomeMethod");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Self explanatory :)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gameObject.SetActive(true);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9" name="Google Shape;709;g87ce6cf34c_0_422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798"/>
              <a:t>GameObject most used properties &amp; methods</a:t>
            </a:r>
            <a:endParaRPr sz="3798"/>
          </a:p>
        </p:txBody>
      </p:sp>
      <p:sp>
        <p:nvSpPr>
          <p:cNvPr id="710" name="Google Shape;710;g87ce6cf34c_0_422"/>
          <p:cNvSpPr txBox="1"/>
          <p:nvPr>
            <p:ph idx="1" type="body"/>
          </p:nvPr>
        </p:nvSpPr>
        <p:spPr>
          <a:xfrm>
            <a:off x="6211125" y="1509750"/>
            <a:ext cx="5427300" cy="4519200"/>
          </a:xfrm>
          <a:prstGeom prst="rect">
            <a:avLst/>
          </a:prstGeom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</a:rPr>
              <a:t>// Searches for a GameObject with that name</a:t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var weapon = GameObject.Find("Weapon_1");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</a:rPr>
              <a:t>// Searches for a GameObject with that Tag</a:t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var enemy = GameObject.FindGameObjectWithTag("Enemy");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</a:rPr>
              <a:t>// Searches for a GameObjects with that Tag</a:t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</a:rPr>
              <a:t>// Returns Array[GameObject]</a:t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var enemies = GameObject.FindGameObjectsWithTag("Enemy");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87ce6cf34c_0_435"/>
          <p:cNvSpPr txBox="1"/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Unity Input</a:t>
            </a:r>
            <a:endParaRPr/>
          </a:p>
        </p:txBody>
      </p:sp>
      <p:sp>
        <p:nvSpPr>
          <p:cNvPr id="716" name="Google Shape;716;g87ce6cf34c_0_435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" name="Google Shape;717;g87ce6cf34c_0_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037" y="1916500"/>
            <a:ext cx="2091930" cy="1394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7ce6cf34c_0_442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06273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Input Manager</a:t>
            </a:r>
            <a:endParaRPr sz="27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Input class and popular methods</a:t>
            </a:r>
            <a:endParaRPr sz="2798"/>
          </a:p>
          <a:p>
            <a:pPr indent="-3935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Input.GetKey</a:t>
            </a:r>
            <a:endParaRPr sz="2598"/>
          </a:p>
          <a:p>
            <a:pPr indent="-3935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Input.GetMouseButton</a:t>
            </a:r>
            <a:endParaRPr sz="2598"/>
          </a:p>
          <a:p>
            <a:pPr indent="-3935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Input.mousePosition</a:t>
            </a:r>
            <a:endParaRPr sz="2598"/>
          </a:p>
          <a:p>
            <a:pPr indent="-3935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Input.touches</a:t>
            </a:r>
            <a:endParaRPr sz="2598"/>
          </a:p>
          <a:p>
            <a:pPr indent="-3935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Up vs Down events</a:t>
            </a:r>
            <a:endParaRPr sz="25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Event. Current</a:t>
            </a:r>
            <a:endParaRPr sz="27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Platform Dependent Compilation</a:t>
            </a:r>
            <a:endParaRPr sz="2798"/>
          </a:p>
        </p:txBody>
      </p:sp>
      <p:sp>
        <p:nvSpPr>
          <p:cNvPr id="724" name="Google Shape;724;g87ce6cf34c_0_442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Unity Input</a:t>
            </a:r>
            <a:r>
              <a:rPr lang="en-US"/>
              <a:t> 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7ce6cf34c_0_452"/>
          <p:cNvSpPr txBox="1"/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Cannon Ball</a:t>
            </a:r>
            <a:br>
              <a:rPr lang="en-US"/>
            </a:br>
            <a:r>
              <a:rPr lang="en-US"/>
              <a:t>(Lab)</a:t>
            </a:r>
            <a:endParaRPr/>
          </a:p>
        </p:txBody>
      </p:sp>
      <p:sp>
        <p:nvSpPr>
          <p:cNvPr id="730" name="Google Shape;730;g87ce6cf34c_0_452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graphics, drawing&#10;&#10;Description automatically generated" id="731" name="Google Shape;731;g87ce6cf34c_0_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7111" y="1224000"/>
            <a:ext cx="2417777" cy="241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7ce6cf34c_0_459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06273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Camera.ScreenPointToWord()</a:t>
            </a:r>
            <a:endParaRPr sz="2798"/>
          </a:p>
          <a:p>
            <a:pPr indent="-4062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Convert mouse coordinates to 3D coordinates</a:t>
            </a:r>
            <a:endParaRPr sz="27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Vector3.Lerp()</a:t>
            </a:r>
            <a:endParaRPr sz="2798"/>
          </a:p>
          <a:p>
            <a:pPr indent="-4062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Progress b/n two positions</a:t>
            </a:r>
            <a:endParaRPr sz="27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Random.Range()</a:t>
            </a:r>
            <a:endParaRPr sz="2798"/>
          </a:p>
          <a:p>
            <a:pPr indent="-4062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Random float b/n passed limits</a:t>
            </a:r>
            <a:endParaRPr sz="27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GameObject.Instantiate()</a:t>
            </a:r>
            <a:endParaRPr sz="2798"/>
          </a:p>
        </p:txBody>
      </p:sp>
      <p:sp>
        <p:nvSpPr>
          <p:cNvPr id="738" name="Google Shape;738;g87ce6cf34c_0_459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Lab specific methods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25" spcFirstLastPara="1" rIns="108025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0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603" name="Google Shape;603;p2"/>
          <p:cNvSpPr txBox="1"/>
          <p:nvPr>
            <p:ph idx="1" type="body"/>
          </p:nvPr>
        </p:nvSpPr>
        <p:spPr>
          <a:xfrm>
            <a:off x="190463" y="1191467"/>
            <a:ext cx="11807700" cy="55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25" spcFirstLastPara="1" rIns="108025" wrap="square" tIns="36000">
            <a:noAutofit/>
          </a:bodyPr>
          <a:lstStyle/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Tag, Layer, Sorting Layer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Mesh, Model, Importing &amp; Prefabs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Components &amp; basic operations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GameObject most used properties &amp; methods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Unity Input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Deployment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Useful links</a:t>
            </a:r>
            <a:endParaRPr sz="3200"/>
          </a:p>
        </p:txBody>
      </p:sp>
      <p:sp>
        <p:nvSpPr>
          <p:cNvPr id="604" name="Google Shape;604;p2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</a:rPr>
              <a:t>‹#›</a:t>
            </a:fld>
            <a:endParaRPr sz="1000">
              <a:solidFill>
                <a:schemeClr val="dk1"/>
              </a:solidFill>
            </a:endParaRPr>
          </a:p>
        </p:txBody>
      </p:sp>
      <p:pic>
        <p:nvPicPr>
          <p:cNvPr descr="A drawing of a cartoon character  Description generated with high confidence" id="605" name="Google Shape;6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426196" y="1371600"/>
            <a:ext cx="3572163" cy="438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7ce6cf34c_0_465"/>
          <p:cNvSpPr txBox="1"/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Deployment</a:t>
            </a:r>
            <a:endParaRPr/>
          </a:p>
        </p:txBody>
      </p:sp>
      <p:sp>
        <p:nvSpPr>
          <p:cNvPr id="744" name="Google Shape;744;g87ce6cf34c_0_465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5" name="Google Shape;745;g87ce6cf34c_0_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050" y="1541275"/>
            <a:ext cx="2025875" cy="20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87ce6cf34c_0_472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93573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Standalone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Builds a folder with .exe file and bunch of resources</a:t>
            </a:r>
            <a:endParaRPr sz="2598"/>
          </a:p>
          <a:p>
            <a:pPr indent="-3935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Android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Requires Android SDK/NDK installed 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Build either APK or ABB file</a:t>
            </a:r>
            <a:endParaRPr sz="2598"/>
          </a:p>
          <a:p>
            <a:pPr indent="-3935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iOS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Requires Mac (hackintosh)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Unity generates XCode project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Actual building happens in XCode</a:t>
            </a:r>
            <a:endParaRPr sz="2598"/>
          </a:p>
        </p:txBody>
      </p:sp>
      <p:sp>
        <p:nvSpPr>
          <p:cNvPr id="752" name="Google Shape;752;g87ce6cf34c_0_472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Most common types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87ce6cf34c_0_478"/>
          <p:cNvSpPr txBox="1"/>
          <p:nvPr>
            <p:ph idx="1" type="body"/>
          </p:nvPr>
        </p:nvSpPr>
        <p:spPr>
          <a:xfrm>
            <a:off x="2041766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3"/>
              </a:rPr>
              <a:t>http://docs.unity3d.com/Manual/Inspector.html</a:t>
            </a:r>
            <a:endParaRPr sz="2635"/>
          </a:p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4"/>
              </a:rPr>
              <a:t>http://docs.unity3d.com/Manual/Prefabs.html</a:t>
            </a:r>
            <a:endParaRPr sz="2635"/>
          </a:p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5"/>
              </a:rPr>
              <a:t>http://docs.unity3d.com/Manual/HOWTO-importObject.html</a:t>
            </a:r>
            <a:endParaRPr sz="2635"/>
          </a:p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6"/>
              </a:rPr>
              <a:t>http://docs.unity3d.com/ScriptReference/Component.html</a:t>
            </a:r>
            <a:endParaRPr sz="2635"/>
          </a:p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7"/>
              </a:rPr>
              <a:t>http://docs.unity3d.com/Manual/class-InputManager.html</a:t>
            </a:r>
            <a:endParaRPr sz="2635"/>
          </a:p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8"/>
              </a:rPr>
              <a:t>http://docs.unity3d.com/ScriptReference/Input.html</a:t>
            </a:r>
            <a:endParaRPr/>
          </a:p>
        </p:txBody>
      </p:sp>
      <p:sp>
        <p:nvSpPr>
          <p:cNvPr id="758" name="Google Shape;758;g87ce6cf34c_0_478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/>
              <a:t>Useful Links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7ce6cf34c_0_650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66" name="Google Shape;766;g87ce6cf34c_0_650"/>
          <p:cNvGrpSpPr/>
          <p:nvPr/>
        </p:nvGrpSpPr>
        <p:grpSpPr>
          <a:xfrm>
            <a:off x="190397" y="1294374"/>
            <a:ext cx="9190576" cy="5394602"/>
            <a:chOff x="472011" y="1508786"/>
            <a:chExt cx="3799800" cy="4865700"/>
          </a:xfrm>
        </p:grpSpPr>
        <p:sp>
          <p:nvSpPr>
            <p:cNvPr id="767" name="Google Shape;767;g87ce6cf34c_0_650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fmla="val 3968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g87ce6cf34c_0_650"/>
            <p:cNvSpPr/>
            <p:nvPr/>
          </p:nvSpPr>
          <p:spPr>
            <a:xfrm>
              <a:off x="546866" y="1696737"/>
              <a:ext cx="81600" cy="4489800"/>
            </a:xfrm>
            <a:prstGeom prst="roundRect">
              <a:avLst>
                <a:gd fmla="val 50000" name="adj"/>
              </a:avLst>
            </a:prstGeom>
            <a:solidFill>
              <a:schemeClr val="lt2">
                <a:alpha val="407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g87ce6cf34c_0_650"/>
            <p:cNvSpPr/>
            <p:nvPr/>
          </p:nvSpPr>
          <p:spPr>
            <a:xfrm rot="5400000">
              <a:off x="3742498" y="1912436"/>
              <a:ext cx="669900" cy="238500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2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70" name="Google Shape;770;g87ce6cf34c_0_6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551645" y="3924000"/>
            <a:ext cx="2315076" cy="2505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87ce6cf34c_0_650"/>
          <p:cNvSpPr txBox="1"/>
          <p:nvPr>
            <p:ph idx="1" type="body"/>
          </p:nvPr>
        </p:nvSpPr>
        <p:spPr>
          <a:xfrm>
            <a:off x="650480" y="1583461"/>
            <a:ext cx="8548800" cy="46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Tag, Layer, Sorting Layer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Mesh, Model, Importing &amp; Prefabs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Components &amp; basic operations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GameObject most used properties &amp; methods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Unity Input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Deployment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Useful links</a:t>
            </a:r>
            <a:endParaRPr sz="3145">
              <a:solidFill>
                <a:schemeClr val="lt2"/>
              </a:solidFill>
            </a:endParaRPr>
          </a:p>
        </p:txBody>
      </p:sp>
      <p:sp>
        <p:nvSpPr>
          <p:cNvPr id="772" name="Google Shape;772;g87ce6cf34c_0_650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7ce6cf34c_0_663"/>
          <p:cNvSpPr txBox="1"/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4465"/>
              </a:buClr>
              <a:buSzPts val="8800"/>
              <a:buFont typeface="Calibri"/>
              <a:buNone/>
            </a:pPr>
            <a:r>
              <a:rPr lang="en-US" sz="8800">
                <a:solidFill>
                  <a:srgbClr val="234465"/>
                </a:solidFill>
              </a:rPr>
              <a:t>Questions?</a:t>
            </a:r>
            <a:endParaRPr sz="8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7ce6cf34c_0_669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7" name="Google Shape;787;g87ce6cf34c_0_669"/>
          <p:cNvSpPr txBox="1"/>
          <p:nvPr>
            <p:ph idx="1" type="body"/>
          </p:nvPr>
        </p:nvSpPr>
        <p:spPr>
          <a:xfrm>
            <a:off x="190402" y="1269001"/>
            <a:ext cx="11818200" cy="5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60362" lvl="0" marL="3603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This course (slides, examples, demos, exercises, homework, documents, videos and other assets) is </a:t>
            </a:r>
            <a:r>
              <a:rPr b="1" lang="en-US"/>
              <a:t>copyrighted content</a:t>
            </a:r>
            <a:endParaRPr/>
          </a:p>
          <a:p>
            <a:pPr indent="-360362" lvl="0" marL="360362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Unauthorized copy, reproduction or use is illegal</a:t>
            </a:r>
            <a:endParaRPr/>
          </a:p>
          <a:p>
            <a:pPr indent="-360362" lvl="0" marL="360362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© SoftUni – https://about.softuni.bg</a:t>
            </a:r>
            <a:endParaRPr/>
          </a:p>
          <a:p>
            <a:pPr indent="-360362" lvl="0" marL="360362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© Software University –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https://softuni.bg</a:t>
            </a:r>
            <a:endParaRPr/>
          </a:p>
        </p:txBody>
      </p:sp>
      <p:pic>
        <p:nvPicPr>
          <p:cNvPr descr="License" id="788" name="Google Shape;788;g87ce6cf34c_0_6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5023" y="4445455"/>
            <a:ext cx="1930977" cy="2043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87ce6cf34c_0_669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License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87ce6cf34c_0_678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7" name="Google Shape;797;g87ce6cf34c_0_678"/>
          <p:cNvSpPr txBox="1"/>
          <p:nvPr>
            <p:ph idx="4294967295" type="body"/>
          </p:nvPr>
        </p:nvSpPr>
        <p:spPr>
          <a:xfrm>
            <a:off x="190404" y="1179000"/>
            <a:ext cx="8695500" cy="5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60362" lvl="0" marL="3603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– High-Quality Education, Profession and Job for Software Developers</a:t>
            </a:r>
            <a:endParaRPr/>
          </a:p>
          <a:p>
            <a:pPr indent="-360362" lvl="1" marL="803275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about.softuni.bg</a:t>
            </a:r>
            <a:r>
              <a:rPr lang="en-US" sz="3000"/>
              <a:t>, 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softuni.org</a:t>
            </a:r>
            <a:r>
              <a:rPr lang="en-US" sz="3000"/>
              <a:t> </a:t>
            </a:r>
            <a:endParaRPr/>
          </a:p>
          <a:p>
            <a:pPr indent="-360362" lvl="0" marL="3603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Foundation</a:t>
            </a:r>
            <a:endParaRPr sz="3200"/>
          </a:p>
          <a:p>
            <a:pPr indent="-360362" lvl="1" marL="803275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softuni.foundation</a:t>
            </a:r>
            <a:endParaRPr sz="3000"/>
          </a:p>
          <a:p>
            <a:pPr indent="-360362" lvl="0" marL="3603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@ Facebook</a:t>
            </a:r>
            <a:endParaRPr/>
          </a:p>
          <a:p>
            <a:pPr indent="-360362" lvl="1" marL="803275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facebook.com/SoftwareUniversity</a:t>
            </a:r>
            <a:endParaRPr sz="3000"/>
          </a:p>
          <a:p>
            <a:pPr indent="-360362" lvl="0" marL="3603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Forums</a:t>
            </a:r>
            <a:endParaRPr/>
          </a:p>
          <a:p>
            <a:pPr indent="-360362" lvl="1" marL="803275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7"/>
              </a:rPr>
              <a:t>forum.softuni.bg</a:t>
            </a:r>
            <a:endParaRPr sz="3000"/>
          </a:p>
        </p:txBody>
      </p:sp>
      <p:sp>
        <p:nvSpPr>
          <p:cNvPr id="798" name="Google Shape;798;g87ce6cf34c_0_678"/>
          <p:cNvSpPr txBox="1"/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Software University (SoftUni)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6100b6610_0_596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g86100b6610_0_596"/>
          <p:cNvSpPr txBox="1"/>
          <p:nvPr>
            <p:ph idx="1" type="body"/>
          </p:nvPr>
        </p:nvSpPr>
        <p:spPr>
          <a:xfrm>
            <a:off x="190402" y="1404000"/>
            <a:ext cx="11818200" cy="5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500"/>
              <a:buNone/>
            </a:pPr>
            <a:r>
              <a:rPr b="1" lang="en-US" sz="11500">
                <a:solidFill>
                  <a:schemeClr val="lt1"/>
                </a:solidFill>
              </a:rPr>
              <a:t>sli.do</a:t>
            </a:r>
            <a:endParaRPr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</a:pPr>
            <a:r>
              <a:rPr b="1" lang="en-US" sz="11500"/>
              <a:t>#Unity3D-Basics</a:t>
            </a:r>
            <a:endParaRPr b="1" sz="11500"/>
          </a:p>
        </p:txBody>
      </p:sp>
      <p:sp>
        <p:nvSpPr>
          <p:cNvPr id="614" name="Google Shape;614;g86100b6610_0_596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Have a Question?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86100b6610_0_771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Tag, Layers &amp; Sorting Layers</a:t>
            </a:r>
            <a:endParaRPr/>
          </a:p>
        </p:txBody>
      </p:sp>
      <p:sp>
        <p:nvSpPr>
          <p:cNvPr id="620" name="Google Shape;620;g86100b6610_0_771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g86100b6610_0_7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2100" y="1977900"/>
            <a:ext cx="1447800" cy="116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"/>
          <p:cNvSpPr txBox="1"/>
          <p:nvPr>
            <p:ph idx="1" type="body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-431672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Tags</a:t>
            </a:r>
            <a:endParaRPr sz="3198"/>
          </a:p>
          <a:p>
            <a:pPr indent="-4189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98"/>
              <a:buChar char="▪"/>
            </a:pPr>
            <a:r>
              <a:rPr lang="en-US" sz="2998"/>
              <a:t>A way to sort from code</a:t>
            </a:r>
            <a:endParaRPr sz="3198"/>
          </a:p>
          <a:p>
            <a:pPr indent="-4316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Layers</a:t>
            </a:r>
            <a:endParaRPr sz="3198"/>
          </a:p>
          <a:p>
            <a:pPr indent="-4189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98"/>
              <a:buChar char="▪"/>
            </a:pPr>
            <a:r>
              <a:rPr lang="en-US" sz="2998"/>
              <a:t>A way to sort from Unity</a:t>
            </a:r>
            <a:endParaRPr sz="3198"/>
          </a:p>
          <a:p>
            <a:pPr indent="-4316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Sorting Layers</a:t>
            </a:r>
            <a:endParaRPr sz="3198"/>
          </a:p>
          <a:p>
            <a:pPr indent="-4189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98"/>
              <a:buChar char="▪"/>
            </a:pPr>
            <a:r>
              <a:rPr lang="en-US" sz="2998"/>
              <a:t>A way set rendering order</a:t>
            </a:r>
            <a:endParaRPr sz="2998"/>
          </a:p>
        </p:txBody>
      </p:sp>
      <p:sp>
        <p:nvSpPr>
          <p:cNvPr id="628" name="Google Shape;628;p4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sz="2800"/>
              <a:t>Tag, Layers &amp; Sorting Layers</a:t>
            </a:r>
            <a:endParaRPr sz="2800">
              <a:solidFill>
                <a:srgbClr val="EC9D11"/>
              </a:solidFill>
            </a:endParaRPr>
          </a:p>
        </p:txBody>
      </p:sp>
      <p:pic>
        <p:nvPicPr>
          <p:cNvPr id="629" name="Google Shape;6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850" y="2486025"/>
            <a:ext cx="40767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7ce6cf34c_0_1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Mesh, Model, Importing &amp; Prefabs</a:t>
            </a:r>
            <a:endParaRPr/>
          </a:p>
        </p:txBody>
      </p:sp>
      <p:sp>
        <p:nvSpPr>
          <p:cNvPr id="635" name="Google Shape;635;g87ce6cf34c_0_1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g87ce6cf34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450" y="1860525"/>
            <a:ext cx="1726900" cy="172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"/>
          <p:cNvSpPr txBox="1"/>
          <p:nvPr>
            <p:ph idx="1" type="body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-444372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Polygons/Faces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Edge</a:t>
            </a:r>
            <a:r>
              <a:rPr lang="en-US"/>
              <a:t>s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Vertices</a:t>
            </a:r>
            <a:endParaRPr/>
          </a:p>
        </p:txBody>
      </p:sp>
      <p:sp>
        <p:nvSpPr>
          <p:cNvPr id="643" name="Google Shape;643;p6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exactly is Mesh?</a:t>
            </a:r>
            <a:endParaRPr b="1"/>
          </a:p>
        </p:txBody>
      </p:sp>
      <p:pic>
        <p:nvPicPr>
          <p:cNvPr id="644" name="Google Shape;644;p6"/>
          <p:cNvPicPr preferRelativeResize="0"/>
          <p:nvPr/>
        </p:nvPicPr>
        <p:blipFill rotWithShape="1">
          <a:blip r:embed="rId3">
            <a:alphaModFix/>
          </a:blip>
          <a:srcRect b="0" l="19953" r="22092" t="0"/>
          <a:stretch/>
        </p:blipFill>
        <p:spPr>
          <a:xfrm>
            <a:off x="7509275" y="1227525"/>
            <a:ext cx="2980024" cy="2778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19050">
              <a:srgbClr val="000000">
                <a:alpha val="50000"/>
              </a:srgbClr>
            </a:outerShdw>
          </a:effectLst>
        </p:spPr>
      </p:pic>
      <p:pic>
        <p:nvPicPr>
          <p:cNvPr id="645" name="Google Shape;64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075" y="3602624"/>
            <a:ext cx="4304675" cy="232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87ce6cf34c_0_10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44372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Mesh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Materials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Animations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Popular formats</a:t>
            </a:r>
            <a:endParaRPr/>
          </a:p>
          <a:p>
            <a:pPr indent="-4316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/>
              <a:t>.fbx, .3ds, .mb, .obj </a:t>
            </a:r>
            <a:endParaRPr/>
          </a:p>
        </p:txBody>
      </p:sp>
      <p:sp>
        <p:nvSpPr>
          <p:cNvPr id="652" name="Google Shape;652;g87ce6cf34c_0_10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is Model?</a:t>
            </a:r>
            <a:endParaRPr b="1"/>
          </a:p>
        </p:txBody>
      </p:sp>
      <p:pic>
        <p:nvPicPr>
          <p:cNvPr id="653" name="Google Shape;653;g87ce6cf34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396" y="2021700"/>
            <a:ext cx="5151900" cy="339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9240000" dist="952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7ce6cf34c_0_20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44372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Model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Rig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Animation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Materials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Model vs Prefab </a:t>
            </a:r>
            <a:r>
              <a:rPr lang="en-US"/>
              <a:t> </a:t>
            </a:r>
            <a:endParaRPr/>
          </a:p>
        </p:txBody>
      </p:sp>
      <p:sp>
        <p:nvSpPr>
          <p:cNvPr id="660" name="Google Shape;660;g87ce6cf34c_0_20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Importing &amp; Prefabs </a:t>
            </a:r>
            <a:endParaRPr b="1"/>
          </a:p>
        </p:txBody>
      </p:sp>
      <p:pic>
        <p:nvPicPr>
          <p:cNvPr id="661" name="Google Shape;661;g87ce6cf34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375" y="2684000"/>
            <a:ext cx="3246675" cy="37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87ce6cf34c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700" y="1055850"/>
            <a:ext cx="3012426" cy="345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9240000" dist="952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2014-07-16T13:16:32Z</dcterms:created>
  <dc:creator>Yordan Strashilov</dc:creator>
</cp:coreProperties>
</file>